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embeddedFontLst>
    <p:embeddedFont>
      <p:font typeface="Lato"/>
      <p:regular r:id="rId79"/>
      <p:bold r:id="rId80"/>
      <p:italic r:id="rId81"/>
      <p:boldItalic r:id="rId82"/>
    </p:embeddedFont>
    <p:embeddedFont>
      <p:font typeface="Asap SemiBold"/>
      <p:regular r:id="rId83"/>
      <p:bold r:id="rId84"/>
      <p:italic r:id="rId85"/>
      <p:boldItalic r:id="rId86"/>
    </p:embeddedFont>
    <p:embeddedFont>
      <p:font typeface="Asap"/>
      <p:regular r:id="rId87"/>
      <p:bold r:id="rId88"/>
      <p:italic r:id="rId89"/>
      <p:boldItalic r:id="rId90"/>
    </p:embeddedFont>
    <p:embeddedFont>
      <p:font typeface="Asap Medium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AsapSemiBold-bold.fntdata"/><Relationship Id="rId83" Type="http://schemas.openxmlformats.org/officeDocument/2006/relationships/font" Target="fonts/AsapSemiBold-regular.fntdata"/><Relationship Id="rId42" Type="http://schemas.openxmlformats.org/officeDocument/2006/relationships/slide" Target="slides/slide37.xml"/><Relationship Id="rId86" Type="http://schemas.openxmlformats.org/officeDocument/2006/relationships/font" Target="fonts/AsapSemiBold-boldItalic.fntdata"/><Relationship Id="rId41" Type="http://schemas.openxmlformats.org/officeDocument/2006/relationships/slide" Target="slides/slide36.xml"/><Relationship Id="rId85" Type="http://schemas.openxmlformats.org/officeDocument/2006/relationships/font" Target="fonts/AsapSemiBold-italic.fntdata"/><Relationship Id="rId44" Type="http://schemas.openxmlformats.org/officeDocument/2006/relationships/slide" Target="slides/slide39.xml"/><Relationship Id="rId88" Type="http://schemas.openxmlformats.org/officeDocument/2006/relationships/font" Target="fonts/Asap-bold.fntdata"/><Relationship Id="rId43" Type="http://schemas.openxmlformats.org/officeDocument/2006/relationships/slide" Target="slides/slide38.xml"/><Relationship Id="rId87" Type="http://schemas.openxmlformats.org/officeDocument/2006/relationships/font" Target="fonts/Asap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Asap-italic.fntdata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Lato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AsapMedium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AsapMedium-regular.fntdata"/><Relationship Id="rId90" Type="http://schemas.openxmlformats.org/officeDocument/2006/relationships/font" Target="fonts/Asap-boldItalic.fntdata"/><Relationship Id="rId93" Type="http://schemas.openxmlformats.org/officeDocument/2006/relationships/font" Target="fonts/AsapMedium-italic.fntdata"/><Relationship Id="rId92" Type="http://schemas.openxmlformats.org/officeDocument/2006/relationships/font" Target="fonts/AsapMedium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2682a99a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2682a99a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54c67e4f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54c67e4f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9f7cdedc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9f7cdedc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54c67e4f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54c67e4f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54c67e4f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54c67e4f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54c67e4f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54c67e4f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9f7cdedc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9f7cdedc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65a855f6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65a855f6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54c67e4f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54c67e4f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b1b8e82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b1b8e82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54c67e4f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54c67e4f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34c4bcff4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334c4bcff4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54c67e4f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54c67e4f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54c67e4f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54c67e4f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54c67e4f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54c67e4f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54c67e4f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54c67e4f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54c67e4f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54c67e4f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54c67e4f7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54c67e4f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54c67e4f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54c67e4f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54c67e4f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54c67e4f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54c67e4f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54c67e4f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49f7cdedc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49f7cdedc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4d205d422b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4d205d422b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54c67e4f7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54c67e4f7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54c67e4f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54c67e4f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65a855f6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65a855f6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65a855f6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65a855f6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54c67e4f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54c67e4f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54c67e4f7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54c67e4f7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54c67e4f7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554c67e4f7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54c67e4f7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54c67e4f7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54c67e4f7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54c67e4f7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54c67e4f7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554c67e4f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54c67e4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554c67e4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54c67e4f7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54c67e4f7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554c67e4f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554c67e4f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554c67e4f7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554c67e4f7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49f7cdedc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49f7cdedc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554c67e4f7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554c67e4f7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54c67e4f7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554c67e4f7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5a5ae6b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5a5ae6b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5a5ae6b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55a5ae6b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60f71cb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60f71cb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5a5ae6b5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5a5ae6b5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54c67e4f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54c67e4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55a5ae6b5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55a5ae6b5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55a5ae6b53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55a5ae6b53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55a5ae6b5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55a5ae6b5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55a5ae6b53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55a5ae6b53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5a5ae6b53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5a5ae6b53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5a5ae6b53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5a5ae6b53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55a5ae6b53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55a5ae6b53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49f7cdedc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49f7cdedc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5a5ae6b53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5a5ae6b53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60f71cb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360f71cb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085ff01e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085ff01e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55a5ae6b53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55a5ae6b5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55a5ae6b5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55a5ae6b5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55a5ae6b53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55a5ae6b53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5a5ae6b53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5a5ae6b53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55a5ae6b53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55a5ae6b53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50a95eb84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50a95eb84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50a95eb84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50a95eb84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50a95eb84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50a95eb84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49f7cdedc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49f7cdedc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5a5ae6b5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5a5ae6b5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54c67e4f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54c67e4f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55a5ae6b53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55a5ae6b53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5a5ae6b5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5a5ae6b5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55a5ae6b53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55a5ae6b53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55a5ae6b53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55a5ae6b53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54c67e4f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54c67e4f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54c67e4f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54c67e4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NQDkmJcY7nMgD43ctsN3Iuut8YYQ0Kk/view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FDd_OCc4VcplPlMKBUA20x4P2YABpPbW/view" TargetMode="External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Relationship Id="rId4" Type="http://schemas.openxmlformats.org/officeDocument/2006/relationships/image" Target="../media/image8.gif"/><Relationship Id="rId5" Type="http://schemas.openxmlformats.org/officeDocument/2006/relationships/image" Target="../media/image6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RLu8VdjMPxT114IH4YhXX4DN88669-Y9/view" TargetMode="External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Relationship Id="rId4" Type="http://schemas.openxmlformats.org/officeDocument/2006/relationships/image" Target="../media/image6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Zb4UvaB1KQe5GlXCxxub00zGl7maRxIl/view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gif"/><Relationship Id="rId4" Type="http://schemas.openxmlformats.org/officeDocument/2006/relationships/image" Target="../media/image8.gif"/><Relationship Id="rId5" Type="http://schemas.openxmlformats.org/officeDocument/2006/relationships/image" Target="../media/image6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TelWsPhRU9TY7TrexScSdM7cW00GWinu/view" TargetMode="External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gif"/><Relationship Id="rId4" Type="http://schemas.openxmlformats.org/officeDocument/2006/relationships/image" Target="../media/image8.gif"/><Relationship Id="rId5" Type="http://schemas.openxmlformats.org/officeDocument/2006/relationships/image" Target="../media/image6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m0LVKPtNpJABrKRAmuybLq4tipBhbbcL/view" TargetMode="External"/><Relationship Id="rId8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gif"/><Relationship Id="rId4" Type="http://schemas.openxmlformats.org/officeDocument/2006/relationships/image" Target="../media/image8.gif"/><Relationship Id="rId5" Type="http://schemas.openxmlformats.org/officeDocument/2006/relationships/image" Target="../media/image6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oXZQlLMhPnzwy1Dx8bI-HJ-felddNDHr/view" TargetMode="External"/><Relationship Id="rId8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Relationship Id="rId4" Type="http://schemas.openxmlformats.org/officeDocument/2006/relationships/hyperlink" Target="http://drive.google.com/file/d/18tudL1cFNMBiBTAnIlagi_g-a9098lgn/view" TargetMode="External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9.gif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gif"/><Relationship Id="rId4" Type="http://schemas.openxmlformats.org/officeDocument/2006/relationships/hyperlink" Target="https://creativecommons.org/publicdomain/zero/1.0/deed.de" TargetMode="External"/><Relationship Id="rId9" Type="http://schemas.openxmlformats.org/officeDocument/2006/relationships/hyperlink" Target="https://freesound.org/people/Anthousai/sounds/398491/" TargetMode="External"/><Relationship Id="rId5" Type="http://schemas.openxmlformats.org/officeDocument/2006/relationships/hyperlink" Target="https://freesound.org/people/soneproject/sounds/244356/" TargetMode="External"/><Relationship Id="rId6" Type="http://schemas.openxmlformats.org/officeDocument/2006/relationships/hyperlink" Target="https://creativecommons.org/publicdomain/zero/1.0/deed.de" TargetMode="External"/><Relationship Id="rId7" Type="http://schemas.openxmlformats.org/officeDocument/2006/relationships/hyperlink" Target="https://freesound.org/people/smokinghotdog/sounds/584244/" TargetMode="External"/><Relationship Id="rId8" Type="http://schemas.openxmlformats.org/officeDocument/2006/relationships/hyperlink" Target="https://creativecommons.org/publicdomain/zero/1.0/deed.de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gif"/><Relationship Id="rId4" Type="http://schemas.openxmlformats.org/officeDocument/2006/relationships/hyperlink" Target="https://www.svgrepo.com/" TargetMode="External"/><Relationship Id="rId11" Type="http://schemas.openxmlformats.org/officeDocument/2006/relationships/hyperlink" Target="https://www.svgrepo.com/svg/217218/alien" TargetMode="External"/><Relationship Id="rId10" Type="http://schemas.openxmlformats.org/officeDocument/2006/relationships/hyperlink" Target="https://www.svgrepo.com/" TargetMode="External"/><Relationship Id="rId9" Type="http://schemas.openxmlformats.org/officeDocument/2006/relationships/hyperlink" Target="https://creativecommons.org/publicdomain/zero/1.0/deed.de" TargetMode="External"/><Relationship Id="rId5" Type="http://schemas.openxmlformats.org/officeDocument/2006/relationships/hyperlink" Target="https://creativecommons.org/publicdomain/zero/1.0/deed.de" TargetMode="External"/><Relationship Id="rId6" Type="http://schemas.openxmlformats.org/officeDocument/2006/relationships/hyperlink" Target="https://www.svgrepo.com/" TargetMode="External"/><Relationship Id="rId7" Type="http://schemas.openxmlformats.org/officeDocument/2006/relationships/hyperlink" Target="https://www.svgrepo.com/svg/217250/robot" TargetMode="External"/><Relationship Id="rId8" Type="http://schemas.openxmlformats.org/officeDocument/2006/relationships/hyperlink" Target="https://www.svgrepo.com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jpg"/><Relationship Id="rId4" Type="http://schemas.openxmlformats.org/officeDocument/2006/relationships/image" Target="../media/image15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aPyi1aTNvdygCH-RcwaqDbTqW_yuLTMJ/view" TargetMode="External"/><Relationship Id="rId7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jp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NLQ-Intro-1-V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133" name="Google Shape;133;p18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4" name="Google Shape;134;p18"/>
          <p:cNvSpPr/>
          <p:nvPr/>
        </p:nvSpPr>
        <p:spPr>
          <a:xfrm>
            <a:off x="1794125" y="1732500"/>
            <a:ext cx="5376000" cy="1678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973875" y="1833275"/>
            <a:ext cx="53760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Zitat aus der Broschüre „Die wichtigsten Fragen und Antworten zur inklusiven Schule“ des Niedersächsischen Kultusministeriums: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„Niedersachsen folgt einem erweiterten Inklusionsbegriff: Es ist der Auftrag der inklusiven Schule, allen individuellen pädagogischen Bedarfen gerecht zu werden.“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-4236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1894050" y="453375"/>
            <a:ext cx="5368500" cy="2225700"/>
          </a:xfrm>
          <a:prstGeom prst="wedgeRectCallout">
            <a:avLst>
              <a:gd fmla="val -33721" name="adj1"/>
              <a:gd fmla="val 74917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 txBox="1"/>
          <p:nvPr>
            <p:ph idx="4294967295" type="title"/>
          </p:nvPr>
        </p:nvSpPr>
        <p:spPr>
          <a:xfrm>
            <a:off x="1768575" y="7377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48" name="Google Shape;148;p19"/>
          <p:cNvGrpSpPr/>
          <p:nvPr/>
        </p:nvGrpSpPr>
        <p:grpSpPr>
          <a:xfrm>
            <a:off x="723339" y="1723654"/>
            <a:ext cx="3077275" cy="3419845"/>
            <a:chOff x="1560539" y="1495504"/>
            <a:chExt cx="3077275" cy="3419845"/>
          </a:xfrm>
        </p:grpSpPr>
        <p:pic>
          <p:nvPicPr>
            <p:cNvPr id="149" name="Google Shape;14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9600" y="2650200"/>
              <a:ext cx="1399150" cy="226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60539" y="1495504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" name="Google Shape;151;p19" title="2025 NLQ KI-Kurs-M2.2-6_C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1350" y="187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0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57" name="Google Shape;157;p20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58" name="Google Shape;158;p20"/>
          <p:cNvGrpSpPr/>
          <p:nvPr/>
        </p:nvGrpSpPr>
        <p:grpSpPr>
          <a:xfrm>
            <a:off x="2073600" y="1177699"/>
            <a:ext cx="4996800" cy="3593749"/>
            <a:chOff x="2073676" y="783371"/>
            <a:chExt cx="4996800" cy="4606780"/>
          </a:xfrm>
        </p:grpSpPr>
        <p:sp>
          <p:nvSpPr>
            <p:cNvPr id="159" name="Google Shape;159;p20"/>
            <p:cNvSpPr/>
            <p:nvPr/>
          </p:nvSpPr>
          <p:spPr>
            <a:xfrm>
              <a:off x="2073976" y="1217451"/>
              <a:ext cx="4996500" cy="4172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0" name="Google Shape;160;p20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Chancen von KI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61" name="Google Shape;161;p20"/>
          <p:cNvSpPr txBox="1"/>
          <p:nvPr/>
        </p:nvSpPr>
        <p:spPr>
          <a:xfrm>
            <a:off x="2298775" y="1666875"/>
            <a:ext cx="46992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Differenzierung und Bildungsgerechtigkeit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differenzierten Unterrichtsmaterialien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adaptiven Lernsysteme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KI-gestützte Tools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571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02B20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300">
                <a:solidFill>
                  <a:srgbClr val="0E0E0E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1300">
                <a:solidFill>
                  <a:srgbClr val="0E0E0E"/>
                </a:solidFill>
                <a:latin typeface="Asap"/>
                <a:ea typeface="Asap"/>
                <a:cs typeface="Asap"/>
                <a:sym typeface="Asap"/>
              </a:rPr>
              <a:t>alle Schülerinnen und Schüler gemeinsam am Lerngegenstand mit verschiedenen Zugängen arbeiten</a:t>
            </a:r>
            <a:endParaRPr sz="1300">
              <a:solidFill>
                <a:srgbClr val="0E0E0E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571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02B20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300">
                <a:solidFill>
                  <a:srgbClr val="0E0E0E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1300">
                <a:solidFill>
                  <a:srgbClr val="0E0E0E"/>
                </a:solidFill>
                <a:latin typeface="Asap"/>
                <a:ea typeface="Asap"/>
                <a:cs typeface="Asap"/>
                <a:sym typeface="Asap"/>
              </a:rPr>
              <a:t>mehr Teilhabe</a:t>
            </a:r>
            <a:endParaRPr sz="1300">
              <a:solidFill>
                <a:srgbClr val="0E0E0E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571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02B20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300">
                <a:solidFill>
                  <a:srgbClr val="0E0E0E"/>
                </a:solidFill>
                <a:latin typeface="Asap"/>
                <a:ea typeface="Asap"/>
                <a:cs typeface="Asap"/>
                <a:sym typeface="Asap"/>
              </a:rPr>
              <a:t> Abbau von Lernbarrieren</a:t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2" name="Google Shape;162;p20"/>
          <p:cNvSpPr txBox="1"/>
          <p:nvPr>
            <p:ph idx="4294967295" type="title"/>
          </p:nvPr>
        </p:nvSpPr>
        <p:spPr>
          <a:xfrm>
            <a:off x="424400" y="278950"/>
            <a:ext cx="62649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1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68" name="Google Shape;168;p21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69" name="Google Shape;169;p21"/>
          <p:cNvGrpSpPr/>
          <p:nvPr/>
        </p:nvGrpSpPr>
        <p:grpSpPr>
          <a:xfrm>
            <a:off x="2073600" y="1177699"/>
            <a:ext cx="4996800" cy="2531253"/>
            <a:chOff x="2073676" y="783371"/>
            <a:chExt cx="4996800" cy="3244780"/>
          </a:xfrm>
        </p:grpSpPr>
        <p:sp>
          <p:nvSpPr>
            <p:cNvPr id="170" name="Google Shape;170;p21"/>
            <p:cNvSpPr/>
            <p:nvPr/>
          </p:nvSpPr>
          <p:spPr>
            <a:xfrm>
              <a:off x="2073976" y="1217451"/>
              <a:ext cx="4996500" cy="2810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71" name="Google Shape;171;p21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Herausforderungen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2298775" y="1666875"/>
            <a:ext cx="46992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Datenschutz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Vorurteile in Algorithmen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Gefahr einer Abhängigkeit von Technologie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Schaffung neuer Ungleichheiten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02B20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300">
                <a:solidFill>
                  <a:srgbClr val="0E0E0E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1300">
                <a:solidFill>
                  <a:srgbClr val="0E0E0E"/>
                </a:solidFill>
                <a:latin typeface="Asap"/>
                <a:ea typeface="Asap"/>
                <a:cs typeface="Asap"/>
                <a:sym typeface="Asap"/>
              </a:rPr>
              <a:t>Eine reflektierte Nutzung ist entscheidend, um KI als Werkzeug für eine gerechtere Bildung einzusetzen!</a:t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3" name="Google Shape;173;p21"/>
          <p:cNvSpPr txBox="1"/>
          <p:nvPr>
            <p:ph idx="4294967295" type="title"/>
          </p:nvPr>
        </p:nvSpPr>
        <p:spPr>
          <a:xfrm>
            <a:off x="424400" y="278950"/>
            <a:ext cx="62649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2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79" name="Google Shape;179;p22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80" name="Google Shape;180;p22"/>
          <p:cNvGrpSpPr/>
          <p:nvPr/>
        </p:nvGrpSpPr>
        <p:grpSpPr>
          <a:xfrm>
            <a:off x="2073600" y="1177699"/>
            <a:ext cx="4996800" cy="1852098"/>
            <a:chOff x="2073676" y="783371"/>
            <a:chExt cx="4996800" cy="2374180"/>
          </a:xfrm>
        </p:grpSpPr>
        <p:sp>
          <p:nvSpPr>
            <p:cNvPr id="181" name="Google Shape;181;p22"/>
            <p:cNvSpPr/>
            <p:nvPr/>
          </p:nvSpPr>
          <p:spPr>
            <a:xfrm>
              <a:off x="2073976" y="1217451"/>
              <a:ext cx="4996500" cy="194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KI-Angebote unterstützen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83" name="Google Shape;183;p22"/>
          <p:cNvSpPr txBox="1"/>
          <p:nvPr/>
        </p:nvSpPr>
        <p:spPr>
          <a:xfrm>
            <a:off x="2298775" y="1666875"/>
            <a:ext cx="46992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KI-Angebote ersetzen </a:t>
            </a:r>
            <a:r>
              <a:rPr b="1" lang="en" sz="1300">
                <a:latin typeface="Asap"/>
                <a:ea typeface="Asap"/>
                <a:cs typeface="Asap"/>
                <a:sym typeface="Asap"/>
              </a:rPr>
              <a:t>nicht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 die Lehrkraft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Verantwortung bleibt bei der Lehrkraft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Überprüfung des Outputs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4" name="Google Shape;184;p22"/>
          <p:cNvSpPr txBox="1"/>
          <p:nvPr>
            <p:ph idx="4294967295" type="title"/>
          </p:nvPr>
        </p:nvSpPr>
        <p:spPr>
          <a:xfrm>
            <a:off x="424400" y="278950"/>
            <a:ext cx="62649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2975375" y="727500"/>
            <a:ext cx="56838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Lernbarrieren abbauen am Beispiel differenzierter Lesetexte</a:t>
            </a:r>
            <a:endParaRPr b="1" sz="36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91" name="Google Shape;191;p23"/>
          <p:cNvGrpSpPr/>
          <p:nvPr/>
        </p:nvGrpSpPr>
        <p:grpSpPr>
          <a:xfrm>
            <a:off x="967700" y="622000"/>
            <a:ext cx="2030501" cy="1564524"/>
            <a:chOff x="967700" y="1130200"/>
            <a:chExt cx="2030501" cy="1564524"/>
          </a:xfrm>
        </p:grpSpPr>
        <p:sp>
          <p:nvSpPr>
            <p:cNvPr id="192" name="Google Shape;192;p23"/>
            <p:cNvSpPr txBox="1"/>
            <p:nvPr/>
          </p:nvSpPr>
          <p:spPr>
            <a:xfrm>
              <a:off x="1311225" y="1430500"/>
              <a:ext cx="1411800" cy="10320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5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3" name="Google Shape;19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7700" y="1130200"/>
              <a:ext cx="2030501" cy="1564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23"/>
          <p:cNvGrpSpPr/>
          <p:nvPr/>
        </p:nvGrpSpPr>
        <p:grpSpPr>
          <a:xfrm>
            <a:off x="3396363" y="2397650"/>
            <a:ext cx="3230424" cy="2974451"/>
            <a:chOff x="1648713" y="2169050"/>
            <a:chExt cx="3230424" cy="2974451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23" title="2025 NLQ KI-Kurs-M2.2-6_D1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29950" y="137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4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3" name="Google Shape;203;p24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KI-gestützte Individualisierung der selbstständigen Auseinandersetzung der Lernenden mit Lernvideos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268425" y="2002500"/>
            <a:ext cx="2746800" cy="1138500"/>
          </a:xfrm>
          <a:prstGeom prst="roundRect">
            <a:avLst>
              <a:gd fmla="val 0" name="adj"/>
            </a:avLst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Baustein 1 – 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Differenzierung bei der Textarbeit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3234700" y="2002500"/>
            <a:ext cx="2746800" cy="1138500"/>
          </a:xfrm>
          <a:prstGeom prst="roundRect">
            <a:avLst>
              <a:gd fmla="val 0" name="adj"/>
            </a:avLst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Baustein 2 – </a:t>
            </a:r>
            <a:endParaRPr b="1" sz="13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Individualisierung von Lernvideos</a:t>
            </a:r>
            <a:endParaRPr b="1" sz="13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6200975" y="2002500"/>
            <a:ext cx="2746800" cy="1138500"/>
          </a:xfrm>
          <a:prstGeom prst="roundRect">
            <a:avLst>
              <a:gd fmla="val 0" name="adj"/>
            </a:avLst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Baustein 3 – </a:t>
            </a:r>
            <a:endParaRPr b="1" sz="13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Multiple Lernzugänge</a:t>
            </a:r>
            <a:endParaRPr b="1" sz="13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268425" y="2002500"/>
            <a:ext cx="2746800" cy="11385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Baustein 1 – </a:t>
            </a:r>
            <a:endParaRPr b="1" sz="13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Differenzierung bei der Textarbeit</a:t>
            </a:r>
            <a:endParaRPr b="1" sz="13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5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13" name="Google Shape;213;p25"/>
          <p:cNvGrpSpPr/>
          <p:nvPr/>
        </p:nvGrpSpPr>
        <p:grpSpPr>
          <a:xfrm>
            <a:off x="2264275" y="1051000"/>
            <a:ext cx="4699200" cy="879300"/>
            <a:chOff x="2264275" y="1051000"/>
            <a:chExt cx="4699200" cy="879300"/>
          </a:xfrm>
        </p:grpSpPr>
        <p:sp>
          <p:nvSpPr>
            <p:cNvPr id="214" name="Google Shape;214;p25"/>
            <p:cNvSpPr/>
            <p:nvPr/>
          </p:nvSpPr>
          <p:spPr>
            <a:xfrm>
              <a:off x="2264275" y="1051000"/>
              <a:ext cx="4699200" cy="879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15" name="Google Shape;215;p25"/>
            <p:cNvSpPr txBox="1"/>
            <p:nvPr/>
          </p:nvSpPr>
          <p:spPr>
            <a:xfrm>
              <a:off x="2489138" y="1201550"/>
              <a:ext cx="434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1000"/>
                </a:spcBef>
                <a:spcAft>
                  <a:spcPts val="0"/>
                </a:spcAft>
                <a:buSzPts val="1300"/>
                <a:buFont typeface="Asap"/>
                <a:buChar char="●"/>
              </a:pPr>
              <a:r>
                <a:rPr lang="en" sz="1300">
                  <a:latin typeface="Asap"/>
                  <a:ea typeface="Asap"/>
                  <a:cs typeface="Asap"/>
                  <a:sym typeface="Asap"/>
                </a:rPr>
                <a:t>Anpassung von Lesetexten an das individuelle Kompetenzniveau der SuS durch Lehrende</a:t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16" name="Google Shape;216;p25"/>
          <p:cNvSpPr/>
          <p:nvPr/>
        </p:nvSpPr>
        <p:spPr>
          <a:xfrm>
            <a:off x="2061600" y="3555875"/>
            <a:ext cx="5139300" cy="1233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2286476" y="3599000"/>
            <a:ext cx="47247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Achtung: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Datenschutz und Urheberrecht prüfen und beachten!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hilfreich für lernschwache SuS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Zeitersparnis für die Lehrkraft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2264200" y="2045816"/>
            <a:ext cx="4699200" cy="656749"/>
            <a:chOff x="2222400" y="2417250"/>
            <a:chExt cx="4699200" cy="879300"/>
          </a:xfrm>
        </p:grpSpPr>
        <p:sp>
          <p:nvSpPr>
            <p:cNvPr id="219" name="Google Shape;219;p25"/>
            <p:cNvSpPr/>
            <p:nvPr/>
          </p:nvSpPr>
          <p:spPr>
            <a:xfrm>
              <a:off x="2222400" y="2417250"/>
              <a:ext cx="4699200" cy="879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20" name="Google Shape;220;p25"/>
            <p:cNvSpPr txBox="1"/>
            <p:nvPr/>
          </p:nvSpPr>
          <p:spPr>
            <a:xfrm>
              <a:off x="2447263" y="2567800"/>
              <a:ext cx="43470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1000"/>
                </a:spcBef>
                <a:spcAft>
                  <a:spcPts val="0"/>
                </a:spcAft>
                <a:buSzPts val="1300"/>
                <a:buFont typeface="Asap"/>
                <a:buChar char="●"/>
              </a:pPr>
              <a:r>
                <a:rPr lang="en" sz="1300">
                  <a:latin typeface="Asap"/>
                  <a:ea typeface="Asap"/>
                  <a:cs typeface="Asap"/>
                  <a:sym typeface="Asap"/>
                </a:rPr>
                <a:t>Textvereinfacher App</a:t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21" name="Google Shape;221;p25"/>
          <p:cNvSpPr txBox="1"/>
          <p:nvPr>
            <p:ph idx="4294967295" type="title"/>
          </p:nvPr>
        </p:nvSpPr>
        <p:spPr>
          <a:xfrm>
            <a:off x="180000" y="193600"/>
            <a:ext cx="8902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Lernbarrieren abbauen am Beispiel differenzierter Lesetexte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22" name="Google Shape;222;p25"/>
          <p:cNvGrpSpPr/>
          <p:nvPr/>
        </p:nvGrpSpPr>
        <p:grpSpPr>
          <a:xfrm>
            <a:off x="152125" y="2841213"/>
            <a:ext cx="8839737" cy="576008"/>
            <a:chOff x="152163" y="1349451"/>
            <a:chExt cx="8839737" cy="576008"/>
          </a:xfrm>
        </p:grpSpPr>
        <p:grpSp>
          <p:nvGrpSpPr>
            <p:cNvPr id="223" name="Google Shape;223;p25"/>
            <p:cNvGrpSpPr/>
            <p:nvPr/>
          </p:nvGrpSpPr>
          <p:grpSpPr>
            <a:xfrm>
              <a:off x="5948038" y="1349451"/>
              <a:ext cx="3043862" cy="576008"/>
              <a:chOff x="113343" y="1215106"/>
              <a:chExt cx="5900100" cy="635210"/>
            </a:xfrm>
          </p:grpSpPr>
          <p:sp>
            <p:nvSpPr>
              <p:cNvPr id="224" name="Google Shape;224;p25"/>
              <p:cNvSpPr/>
              <p:nvPr/>
            </p:nvSpPr>
            <p:spPr>
              <a:xfrm flipH="1">
                <a:off x="113343" y="1215106"/>
                <a:ext cx="5900100" cy="6123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113366" y="1238016"/>
                <a:ext cx="5848800" cy="6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Differenzierte Texte mit vereinfachter Sprache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226" name="Google Shape;226;p25"/>
            <p:cNvGrpSpPr/>
            <p:nvPr/>
          </p:nvGrpSpPr>
          <p:grpSpPr>
            <a:xfrm>
              <a:off x="2878217" y="1426740"/>
              <a:ext cx="2450312" cy="387456"/>
              <a:chOff x="113243" y="1300335"/>
              <a:chExt cx="5900100" cy="427278"/>
            </a:xfrm>
          </p:grpSpPr>
          <p:sp>
            <p:nvSpPr>
              <p:cNvPr id="227" name="Google Shape;227;p25"/>
              <p:cNvSpPr/>
              <p:nvPr/>
            </p:nvSpPr>
            <p:spPr>
              <a:xfrm flipH="1">
                <a:off x="113243" y="1300335"/>
                <a:ext cx="5900100" cy="4272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28" name="Google Shape;228;p25"/>
              <p:cNvSpPr/>
              <p:nvPr/>
            </p:nvSpPr>
            <p:spPr>
              <a:xfrm>
                <a:off x="113347" y="1360713"/>
                <a:ext cx="5848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KI-Werkzeuge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29" name="Google Shape;229;p25"/>
            <p:cNvSpPr/>
            <p:nvPr/>
          </p:nvSpPr>
          <p:spPr>
            <a:xfrm>
              <a:off x="152163" y="1426738"/>
              <a:ext cx="2173200" cy="407100"/>
            </a:xfrm>
            <a:prstGeom prst="roundRect">
              <a:avLst>
                <a:gd fmla="val 0" name="adj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Komplexe Texte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pic>
          <p:nvPicPr>
            <p:cNvPr id="230" name="Google Shape;23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2400726" y="1426738"/>
              <a:ext cx="400625" cy="4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37963" y="1426738"/>
              <a:ext cx="400625" cy="400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26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37" name="Google Shape;237;p26"/>
          <p:cNvGrpSpPr/>
          <p:nvPr/>
        </p:nvGrpSpPr>
        <p:grpSpPr>
          <a:xfrm>
            <a:off x="2264275" y="1051000"/>
            <a:ext cx="4699200" cy="879300"/>
            <a:chOff x="2264275" y="1051000"/>
            <a:chExt cx="4699200" cy="879300"/>
          </a:xfrm>
        </p:grpSpPr>
        <p:sp>
          <p:nvSpPr>
            <p:cNvPr id="238" name="Google Shape;238;p26"/>
            <p:cNvSpPr/>
            <p:nvPr/>
          </p:nvSpPr>
          <p:spPr>
            <a:xfrm>
              <a:off x="2264275" y="1051000"/>
              <a:ext cx="4699200" cy="879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39" name="Google Shape;239;p26"/>
            <p:cNvSpPr txBox="1"/>
            <p:nvPr/>
          </p:nvSpPr>
          <p:spPr>
            <a:xfrm>
              <a:off x="2489138" y="1201550"/>
              <a:ext cx="434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1000"/>
                </a:spcBef>
                <a:spcAft>
                  <a:spcPts val="0"/>
                </a:spcAft>
                <a:buSzPts val="1300"/>
                <a:buFont typeface="Asap"/>
                <a:buChar char="●"/>
              </a:pPr>
              <a:r>
                <a:rPr lang="en" sz="1300">
                  <a:latin typeface="Asap"/>
                  <a:ea typeface="Asap"/>
                  <a:cs typeface="Asap"/>
                  <a:sym typeface="Asap"/>
                </a:rPr>
                <a:t>Anpassung von Lesetexten an das individuelle Kompetenzniveau der SuS durch Lehrende</a:t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40" name="Google Shape;240;p26"/>
          <p:cNvGrpSpPr/>
          <p:nvPr/>
        </p:nvGrpSpPr>
        <p:grpSpPr>
          <a:xfrm>
            <a:off x="2264200" y="2045816"/>
            <a:ext cx="4699200" cy="656749"/>
            <a:chOff x="2222400" y="2417250"/>
            <a:chExt cx="4699200" cy="879300"/>
          </a:xfrm>
        </p:grpSpPr>
        <p:sp>
          <p:nvSpPr>
            <p:cNvPr id="241" name="Google Shape;241;p26"/>
            <p:cNvSpPr/>
            <p:nvPr/>
          </p:nvSpPr>
          <p:spPr>
            <a:xfrm>
              <a:off x="2222400" y="2417250"/>
              <a:ext cx="4699200" cy="879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42" name="Google Shape;242;p26"/>
            <p:cNvSpPr txBox="1"/>
            <p:nvPr/>
          </p:nvSpPr>
          <p:spPr>
            <a:xfrm>
              <a:off x="2447263" y="2567800"/>
              <a:ext cx="43470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1000"/>
                </a:spcBef>
                <a:spcAft>
                  <a:spcPts val="0"/>
                </a:spcAft>
                <a:buSzPts val="1300"/>
                <a:buFont typeface="Asap"/>
                <a:buChar char="●"/>
              </a:pPr>
              <a:r>
                <a:rPr lang="en" sz="1300">
                  <a:latin typeface="Asap"/>
                  <a:ea typeface="Asap"/>
                  <a:cs typeface="Asap"/>
                  <a:sym typeface="Asap"/>
                </a:rPr>
                <a:t>Textvereinfacher App</a:t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43" name="Google Shape;243;p26"/>
          <p:cNvSpPr txBox="1"/>
          <p:nvPr>
            <p:ph idx="4294967295" type="title"/>
          </p:nvPr>
        </p:nvSpPr>
        <p:spPr>
          <a:xfrm>
            <a:off x="180000" y="193600"/>
            <a:ext cx="8902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Lernbarrieren abbauen am Beispiel differenzierter Lesetexte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44" name="Google Shape;244;p26"/>
          <p:cNvGrpSpPr/>
          <p:nvPr/>
        </p:nvGrpSpPr>
        <p:grpSpPr>
          <a:xfrm>
            <a:off x="152125" y="2841213"/>
            <a:ext cx="8839737" cy="576008"/>
            <a:chOff x="152163" y="1349451"/>
            <a:chExt cx="8839737" cy="576008"/>
          </a:xfrm>
        </p:grpSpPr>
        <p:grpSp>
          <p:nvGrpSpPr>
            <p:cNvPr id="245" name="Google Shape;245;p26"/>
            <p:cNvGrpSpPr/>
            <p:nvPr/>
          </p:nvGrpSpPr>
          <p:grpSpPr>
            <a:xfrm>
              <a:off x="5948038" y="1349451"/>
              <a:ext cx="3043862" cy="576008"/>
              <a:chOff x="113343" y="1215106"/>
              <a:chExt cx="5900100" cy="635210"/>
            </a:xfrm>
          </p:grpSpPr>
          <p:sp>
            <p:nvSpPr>
              <p:cNvPr id="246" name="Google Shape;246;p26"/>
              <p:cNvSpPr/>
              <p:nvPr/>
            </p:nvSpPr>
            <p:spPr>
              <a:xfrm flipH="1">
                <a:off x="113343" y="1215106"/>
                <a:ext cx="5900100" cy="6123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113366" y="1238016"/>
                <a:ext cx="5848800" cy="6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Differenzierte Texte mit vereinfachter Sprache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248" name="Google Shape;248;p26"/>
            <p:cNvGrpSpPr/>
            <p:nvPr/>
          </p:nvGrpSpPr>
          <p:grpSpPr>
            <a:xfrm>
              <a:off x="2878217" y="1426740"/>
              <a:ext cx="2450312" cy="387456"/>
              <a:chOff x="113243" y="1300335"/>
              <a:chExt cx="5900100" cy="427278"/>
            </a:xfrm>
          </p:grpSpPr>
          <p:sp>
            <p:nvSpPr>
              <p:cNvPr id="249" name="Google Shape;249;p26"/>
              <p:cNvSpPr/>
              <p:nvPr/>
            </p:nvSpPr>
            <p:spPr>
              <a:xfrm flipH="1">
                <a:off x="113243" y="1300335"/>
                <a:ext cx="5900100" cy="4272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113347" y="1360713"/>
                <a:ext cx="5848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KI-Werkzeuge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51" name="Google Shape;251;p26"/>
            <p:cNvSpPr/>
            <p:nvPr/>
          </p:nvSpPr>
          <p:spPr>
            <a:xfrm>
              <a:off x="152163" y="1426738"/>
              <a:ext cx="2173200" cy="407100"/>
            </a:xfrm>
            <a:prstGeom prst="roundRect">
              <a:avLst>
                <a:gd fmla="val 0" name="adj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Komplexe Texte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pic>
          <p:nvPicPr>
            <p:cNvPr id="252" name="Google Shape;25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2400726" y="1426738"/>
              <a:ext cx="400625" cy="4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37963" y="1426738"/>
              <a:ext cx="400625" cy="40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26"/>
          <p:cNvSpPr/>
          <p:nvPr/>
        </p:nvSpPr>
        <p:spPr>
          <a:xfrm>
            <a:off x="2222400" y="3455750"/>
            <a:ext cx="4741200" cy="1585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2464500" y="3455750"/>
            <a:ext cx="43401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Anpassung von Lesetexten an das individuelle Kompetenzniveau durch SuS selbst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Erleichterung des Zugangs zu Unterrichtsmaterialien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Förderung des selbstständigen Lernens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7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61" name="Google Shape;261;p27"/>
          <p:cNvGrpSpPr/>
          <p:nvPr/>
        </p:nvGrpSpPr>
        <p:grpSpPr>
          <a:xfrm>
            <a:off x="1874550" y="1865350"/>
            <a:ext cx="5394900" cy="1412823"/>
            <a:chOff x="2037500" y="1865337"/>
            <a:chExt cx="5394900" cy="1412823"/>
          </a:xfrm>
        </p:grpSpPr>
        <p:grpSp>
          <p:nvGrpSpPr>
            <p:cNvPr id="262" name="Google Shape;262;p27"/>
            <p:cNvGrpSpPr/>
            <p:nvPr/>
          </p:nvGrpSpPr>
          <p:grpSpPr>
            <a:xfrm>
              <a:off x="2037500" y="1865337"/>
              <a:ext cx="5394900" cy="1412823"/>
              <a:chOff x="2073676" y="783372"/>
              <a:chExt cx="5394900" cy="1811079"/>
            </a:xfrm>
          </p:grpSpPr>
          <p:sp>
            <p:nvSpPr>
              <p:cNvPr id="263" name="Google Shape;263;p27"/>
              <p:cNvSpPr/>
              <p:nvPr/>
            </p:nvSpPr>
            <p:spPr>
              <a:xfrm>
                <a:off x="2073976" y="1217451"/>
                <a:ext cx="5394600" cy="13770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64" name="Google Shape;264;p27"/>
              <p:cNvSpPr txBox="1"/>
              <p:nvPr/>
            </p:nvSpPr>
            <p:spPr>
              <a:xfrm>
                <a:off x="2073676" y="783372"/>
                <a:ext cx="5394600" cy="5043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Auswahlmenü</a:t>
                </a:r>
                <a:endParaRPr b="1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65" name="Google Shape;265;p27"/>
            <p:cNvSpPr/>
            <p:nvPr/>
          </p:nvSpPr>
          <p:spPr>
            <a:xfrm>
              <a:off x="2256000" y="2586488"/>
              <a:ext cx="1463700" cy="409800"/>
            </a:xfrm>
            <a:prstGeom prst="roundRect">
              <a:avLst>
                <a:gd fmla="val 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Text analog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4003100" y="2586488"/>
              <a:ext cx="1463700" cy="409800"/>
            </a:xfrm>
            <a:prstGeom prst="roundRect">
              <a:avLst>
                <a:gd fmla="val 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Bild</a:t>
              </a: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analog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5750200" y="2586488"/>
              <a:ext cx="1463700" cy="409800"/>
            </a:xfrm>
            <a:prstGeom prst="roundRect">
              <a:avLst>
                <a:gd fmla="val 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Web</a:t>
              </a: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(digital)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68" name="Google Shape;268;p27"/>
          <p:cNvSpPr txBox="1"/>
          <p:nvPr>
            <p:ph idx="4294967295" type="title"/>
          </p:nvPr>
        </p:nvSpPr>
        <p:spPr>
          <a:xfrm>
            <a:off x="180000" y="193600"/>
            <a:ext cx="8902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Lernbarrieren abbauen am Beispiel differenzierter Lesetexte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3287550" y="893000"/>
            <a:ext cx="28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Textvereinfacher</a:t>
            </a:r>
            <a:endParaRPr b="1" sz="1600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>
            <p:ph type="ctrTitle"/>
          </p:nvPr>
        </p:nvSpPr>
        <p:spPr>
          <a:xfrm>
            <a:off x="1020025" y="462475"/>
            <a:ext cx="71256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sap"/>
                <a:ea typeface="Asap"/>
                <a:cs typeface="Asap"/>
                <a:sym typeface="Asap"/>
              </a:rPr>
              <a:t>Differenzierung im Unterricht mit KI</a:t>
            </a:r>
            <a:endParaRPr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2" name="Google Shape;32;p10"/>
          <p:cNvGrpSpPr/>
          <p:nvPr/>
        </p:nvGrpSpPr>
        <p:grpSpPr>
          <a:xfrm>
            <a:off x="3401552" y="2169054"/>
            <a:ext cx="3230424" cy="2974451"/>
            <a:chOff x="1648713" y="2169050"/>
            <a:chExt cx="3230424" cy="2974451"/>
          </a:xfrm>
        </p:grpSpPr>
        <p:pic>
          <p:nvPicPr>
            <p:cNvPr id="33" name="Google Shape;33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10" title="2025 NLQ KI-Kurs-M2.2-6_A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1550" y="2620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28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75" name="Google Shape;275;p28"/>
          <p:cNvGrpSpPr/>
          <p:nvPr/>
        </p:nvGrpSpPr>
        <p:grpSpPr>
          <a:xfrm>
            <a:off x="1874550" y="1865350"/>
            <a:ext cx="5394900" cy="1412823"/>
            <a:chOff x="2037500" y="1865337"/>
            <a:chExt cx="5394900" cy="1412823"/>
          </a:xfrm>
        </p:grpSpPr>
        <p:grpSp>
          <p:nvGrpSpPr>
            <p:cNvPr id="276" name="Google Shape;276;p28"/>
            <p:cNvGrpSpPr/>
            <p:nvPr/>
          </p:nvGrpSpPr>
          <p:grpSpPr>
            <a:xfrm>
              <a:off x="2037500" y="1865337"/>
              <a:ext cx="5394900" cy="1412823"/>
              <a:chOff x="2073676" y="783372"/>
              <a:chExt cx="5394900" cy="1811079"/>
            </a:xfrm>
          </p:grpSpPr>
          <p:sp>
            <p:nvSpPr>
              <p:cNvPr id="277" name="Google Shape;277;p28"/>
              <p:cNvSpPr/>
              <p:nvPr/>
            </p:nvSpPr>
            <p:spPr>
              <a:xfrm>
                <a:off x="2073976" y="1217451"/>
                <a:ext cx="5394600" cy="13770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78" name="Google Shape;278;p28"/>
              <p:cNvSpPr txBox="1"/>
              <p:nvPr/>
            </p:nvSpPr>
            <p:spPr>
              <a:xfrm>
                <a:off x="2073676" y="783372"/>
                <a:ext cx="5394600" cy="5043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Scannen des Textes</a:t>
                </a:r>
                <a:endParaRPr b="1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79" name="Google Shape;279;p28"/>
            <p:cNvSpPr/>
            <p:nvPr/>
          </p:nvSpPr>
          <p:spPr>
            <a:xfrm>
              <a:off x="2256000" y="2586488"/>
              <a:ext cx="1463700" cy="409800"/>
            </a:xfrm>
            <a:prstGeom prst="roundRect">
              <a:avLst>
                <a:gd fmla="val 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Text analog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4003100" y="2586488"/>
              <a:ext cx="1463700" cy="409800"/>
            </a:xfrm>
            <a:prstGeom prst="roundRect">
              <a:avLst>
                <a:gd fmla="val 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Bild analog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5750200" y="2586488"/>
              <a:ext cx="1463700" cy="409800"/>
            </a:xfrm>
            <a:prstGeom prst="roundRect">
              <a:avLst>
                <a:gd fmla="val 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Web (digital)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82" name="Google Shape;282;p28"/>
          <p:cNvSpPr txBox="1"/>
          <p:nvPr>
            <p:ph idx="4294967295" type="title"/>
          </p:nvPr>
        </p:nvSpPr>
        <p:spPr>
          <a:xfrm>
            <a:off x="180000" y="193600"/>
            <a:ext cx="8902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Lernbarrieren abbauen am Beispiel differenzierter Lesetexte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3287550" y="893000"/>
            <a:ext cx="28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Textvereinfacher</a:t>
            </a:r>
            <a:endParaRPr b="1" sz="1600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29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89" name="Google Shape;289;p29"/>
          <p:cNvGrpSpPr/>
          <p:nvPr/>
        </p:nvGrpSpPr>
        <p:grpSpPr>
          <a:xfrm>
            <a:off x="1874700" y="3100275"/>
            <a:ext cx="5394600" cy="1623900"/>
            <a:chOff x="1874700" y="3221675"/>
            <a:chExt cx="5394600" cy="1623900"/>
          </a:xfrm>
        </p:grpSpPr>
        <p:sp>
          <p:nvSpPr>
            <p:cNvPr id="290" name="Google Shape;290;p29"/>
            <p:cNvSpPr/>
            <p:nvPr/>
          </p:nvSpPr>
          <p:spPr>
            <a:xfrm>
              <a:off x="1874700" y="3221675"/>
              <a:ext cx="5394600" cy="16239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840150" y="3410525"/>
              <a:ext cx="1463700" cy="409800"/>
            </a:xfrm>
            <a:prstGeom prst="roundRect">
              <a:avLst>
                <a:gd fmla="val 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Text digital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066775" y="4092775"/>
              <a:ext cx="2894700" cy="409800"/>
            </a:xfrm>
            <a:prstGeom prst="roundRect">
              <a:avLst>
                <a:gd fmla="val 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Text einfacher machen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066775" y="4605275"/>
              <a:ext cx="1059600" cy="720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4126375" y="4605275"/>
              <a:ext cx="1835100" cy="72000"/>
            </a:xfrm>
            <a:prstGeom prst="rect">
              <a:avLst/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4086150" y="4578275"/>
              <a:ext cx="133500" cy="126000"/>
            </a:xfrm>
            <a:prstGeom prst="ellipse">
              <a:avLst/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29"/>
          <p:cNvGrpSpPr/>
          <p:nvPr/>
        </p:nvGrpSpPr>
        <p:grpSpPr>
          <a:xfrm>
            <a:off x="1874550" y="1396312"/>
            <a:ext cx="5394900" cy="1412823"/>
            <a:chOff x="1874550" y="1396312"/>
            <a:chExt cx="5394900" cy="1412823"/>
          </a:xfrm>
        </p:grpSpPr>
        <p:grpSp>
          <p:nvGrpSpPr>
            <p:cNvPr id="297" name="Google Shape;297;p29"/>
            <p:cNvGrpSpPr/>
            <p:nvPr/>
          </p:nvGrpSpPr>
          <p:grpSpPr>
            <a:xfrm>
              <a:off x="1874550" y="1396312"/>
              <a:ext cx="5394900" cy="1412823"/>
              <a:chOff x="2037500" y="1865337"/>
              <a:chExt cx="5394900" cy="1412823"/>
            </a:xfrm>
          </p:grpSpPr>
          <p:grpSp>
            <p:nvGrpSpPr>
              <p:cNvPr id="298" name="Google Shape;298;p29"/>
              <p:cNvGrpSpPr/>
              <p:nvPr/>
            </p:nvGrpSpPr>
            <p:grpSpPr>
              <a:xfrm>
                <a:off x="2037500" y="1865337"/>
                <a:ext cx="5394900" cy="1412823"/>
                <a:chOff x="2073676" y="783372"/>
                <a:chExt cx="5394900" cy="1811079"/>
              </a:xfrm>
            </p:grpSpPr>
            <p:sp>
              <p:nvSpPr>
                <p:cNvPr id="299" name="Google Shape;299;p29"/>
                <p:cNvSpPr/>
                <p:nvPr/>
              </p:nvSpPr>
              <p:spPr>
                <a:xfrm>
                  <a:off x="2073976" y="1217451"/>
                  <a:ext cx="5394600" cy="1377000"/>
                </a:xfrm>
                <a:prstGeom prst="rect">
                  <a:avLst/>
                </a:pr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500">
                    <a:latin typeface="Asap"/>
                    <a:ea typeface="Asap"/>
                    <a:cs typeface="Asap"/>
                    <a:sym typeface="Asap"/>
                  </a:endParaRPr>
                </a:p>
              </p:txBody>
            </p:sp>
            <p:sp>
              <p:nvSpPr>
                <p:cNvPr id="300" name="Google Shape;300;p29"/>
                <p:cNvSpPr txBox="1"/>
                <p:nvPr/>
              </p:nvSpPr>
              <p:spPr>
                <a:xfrm>
                  <a:off x="2073676" y="783372"/>
                  <a:ext cx="5394600" cy="504300"/>
                </a:xfrm>
                <a:prstGeom prst="rect">
                  <a:avLst/>
                </a:prstGeom>
                <a:solidFill>
                  <a:srgbClr val="A51B2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FFFFFF"/>
                      </a:solidFill>
                      <a:latin typeface="Asap"/>
                      <a:ea typeface="Asap"/>
                      <a:cs typeface="Asap"/>
                      <a:sym typeface="Asap"/>
                    </a:rPr>
                    <a:t>Mittels OCR-Technologie digitalisierter Text</a:t>
                  </a:r>
                  <a:endParaRPr b="1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endParaRPr>
                </a:p>
              </p:txBody>
            </p:sp>
          </p:grpSp>
          <p:sp>
            <p:nvSpPr>
              <p:cNvPr id="301" name="Google Shape;301;p29"/>
              <p:cNvSpPr/>
              <p:nvPr/>
            </p:nvSpPr>
            <p:spPr>
              <a:xfrm>
                <a:off x="2256000" y="2586488"/>
                <a:ext cx="1463700" cy="409800"/>
              </a:xfrm>
              <a:prstGeom prst="roundRect">
                <a:avLst>
                  <a:gd fmla="val 0" name="adj"/>
                </a:avLst>
              </a:prstGeom>
              <a:solidFill>
                <a:srgbClr val="B0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Text analog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5742125" y="2586488"/>
                <a:ext cx="1463700" cy="409800"/>
              </a:xfrm>
              <a:prstGeom prst="roundRect">
                <a:avLst>
                  <a:gd fmla="val 0" name="adj"/>
                </a:avLst>
              </a:prstGeom>
              <a:solidFill>
                <a:srgbClr val="B0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Text digital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303" name="Google Shape;303;p29"/>
            <p:cNvSpPr/>
            <p:nvPr/>
          </p:nvSpPr>
          <p:spPr>
            <a:xfrm>
              <a:off x="4239900" y="2193375"/>
              <a:ext cx="664200" cy="28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29"/>
          <p:cNvSpPr txBox="1"/>
          <p:nvPr>
            <p:ph idx="4294967295" type="title"/>
          </p:nvPr>
        </p:nvSpPr>
        <p:spPr>
          <a:xfrm>
            <a:off x="180000" y="193600"/>
            <a:ext cx="8902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Lernbarrieren abbauen am Beispiel differenzierter Lesetexte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3287550" y="893000"/>
            <a:ext cx="28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Textvereinfacher</a:t>
            </a:r>
            <a:endParaRPr b="1" sz="1600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/>
        </p:nvSpPr>
        <p:spPr>
          <a:xfrm>
            <a:off x="429525" y="627250"/>
            <a:ext cx="3197100" cy="7680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Barrierearmer Zugang zu Informationen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29525" y="1508675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Individuelle Differenzierung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29525" y="2386500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Unterstützung für mehrsprachige Schülerinnen und Schüler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429525" y="3264325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Förderung der Selbstständigkeit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4" name="Google Shape;314;p30"/>
          <p:cNvSpPr/>
          <p:nvPr/>
        </p:nvSpPr>
        <p:spPr>
          <a:xfrm>
            <a:off x="8744175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"/>
          <p:cNvSpPr txBox="1"/>
          <p:nvPr/>
        </p:nvSpPr>
        <p:spPr>
          <a:xfrm>
            <a:off x="429525" y="4142150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Bessere Inklusion im Unterricht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6" name="Google Shape;316;p30"/>
          <p:cNvSpPr txBox="1"/>
          <p:nvPr>
            <p:ph idx="4294967295" type="title"/>
          </p:nvPr>
        </p:nvSpPr>
        <p:spPr>
          <a:xfrm>
            <a:off x="321775" y="169000"/>
            <a:ext cx="91056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Lernbarrieren abbauen am Beispiel differenzierter Lesetexte </a:t>
            </a:r>
            <a:r>
              <a:rPr lang="en" sz="1500">
                <a:latin typeface="Asap"/>
                <a:ea typeface="Asap"/>
                <a:cs typeface="Asap"/>
                <a:sym typeface="Asap"/>
              </a:rPr>
              <a:t>– Vorteile für Schülerinnen und Schüler</a:t>
            </a:r>
            <a:endParaRPr sz="1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31"/>
          <p:cNvCxnSpPr/>
          <p:nvPr/>
        </p:nvCxnSpPr>
        <p:spPr>
          <a:xfrm flipH="1" rot="10800000">
            <a:off x="3627675" y="1012100"/>
            <a:ext cx="495600" cy="1800"/>
          </a:xfrm>
          <a:prstGeom prst="straightConnector1">
            <a:avLst/>
          </a:prstGeom>
          <a:noFill/>
          <a:ln cap="flat" cmpd="sng" w="9525">
            <a:solidFill>
              <a:srgbClr val="0202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1"/>
          <p:cNvSpPr/>
          <p:nvPr/>
        </p:nvSpPr>
        <p:spPr>
          <a:xfrm>
            <a:off x="4111525" y="627250"/>
            <a:ext cx="4146000" cy="1190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429525" y="627250"/>
            <a:ext cx="3197100" cy="7680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Barrierearmer Zugang zu Informationen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429525" y="1508675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Individuelle Differenzierung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429525" y="2386500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Unterstützung für mehrsprachige Schülerinnen und Schüler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4377475" y="664125"/>
            <a:ext cx="20241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Wortwahl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Satzstruktur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Lesbarkeit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429525" y="3264325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Förderung der Selbstständigkeit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8744175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 txBox="1"/>
          <p:nvPr/>
        </p:nvSpPr>
        <p:spPr>
          <a:xfrm>
            <a:off x="429525" y="4142150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Bessere Inklusion im Unterricht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0" name="Google Shape;330;p31"/>
          <p:cNvSpPr txBox="1"/>
          <p:nvPr>
            <p:ph idx="4294967295" type="title"/>
          </p:nvPr>
        </p:nvSpPr>
        <p:spPr>
          <a:xfrm>
            <a:off x="321775" y="169000"/>
            <a:ext cx="91056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Lernbarrieren abbauen am Beispiel differenzierter Lesetexte – Vorteile für Schülerinnen und Schüler</a:t>
            </a:r>
            <a:endParaRPr sz="1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32"/>
          <p:cNvCxnSpPr/>
          <p:nvPr/>
        </p:nvCxnSpPr>
        <p:spPr>
          <a:xfrm flipH="1" rot="10800000">
            <a:off x="3626625" y="1893525"/>
            <a:ext cx="495600" cy="1800"/>
          </a:xfrm>
          <a:prstGeom prst="straightConnector1">
            <a:avLst/>
          </a:prstGeom>
          <a:noFill/>
          <a:ln cap="flat" cmpd="sng" w="9525">
            <a:solidFill>
              <a:srgbClr val="0202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32"/>
          <p:cNvSpPr/>
          <p:nvPr/>
        </p:nvSpPr>
        <p:spPr>
          <a:xfrm>
            <a:off x="4110475" y="1508675"/>
            <a:ext cx="4146000" cy="76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429525" y="627250"/>
            <a:ext cx="3197100" cy="7680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Barrierearmer Zugang zu Informationen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429525" y="1508675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Individuelle Differenzierung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429525" y="2386500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Unterstützung für mehrsprachige Schülerinnen und Schüler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4376425" y="1545550"/>
            <a:ext cx="3525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Texte vereinfachen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arbeiten mit denselben Materialien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429525" y="3264325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Förderung der Selbstständigkeit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2" name="Google Shape;342;p32"/>
          <p:cNvSpPr/>
          <p:nvPr/>
        </p:nvSpPr>
        <p:spPr>
          <a:xfrm>
            <a:off x="8744175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"/>
          <p:cNvSpPr txBox="1"/>
          <p:nvPr/>
        </p:nvSpPr>
        <p:spPr>
          <a:xfrm>
            <a:off x="429525" y="4142150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Bessere Inklusion im Unterricht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4" name="Google Shape;344;p32"/>
          <p:cNvSpPr txBox="1"/>
          <p:nvPr>
            <p:ph idx="4294967295" type="title"/>
          </p:nvPr>
        </p:nvSpPr>
        <p:spPr>
          <a:xfrm>
            <a:off x="321775" y="169000"/>
            <a:ext cx="91056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Lernbarrieren abbauen am Beispiel differenzierter Lesetexte – Vorteile für Schülerinnen und Schüler</a:t>
            </a:r>
            <a:endParaRPr sz="1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p33"/>
          <p:cNvCxnSpPr/>
          <p:nvPr/>
        </p:nvCxnSpPr>
        <p:spPr>
          <a:xfrm flipH="1" rot="10800000">
            <a:off x="3626625" y="2771350"/>
            <a:ext cx="495600" cy="1800"/>
          </a:xfrm>
          <a:prstGeom prst="straightConnector1">
            <a:avLst/>
          </a:prstGeom>
          <a:noFill/>
          <a:ln cap="flat" cmpd="sng" w="9525">
            <a:solidFill>
              <a:srgbClr val="0202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3"/>
          <p:cNvSpPr/>
          <p:nvPr/>
        </p:nvSpPr>
        <p:spPr>
          <a:xfrm>
            <a:off x="4110475" y="2386500"/>
            <a:ext cx="4146000" cy="1022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429525" y="627250"/>
            <a:ext cx="3197100" cy="7680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Barrierearmer Zugang zu Informationen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429525" y="1508675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Individuelle Differenzierung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429525" y="2386500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Unterstützung für mehrsprachige Schülerinnen und Schüler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4376425" y="2423375"/>
            <a:ext cx="3525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Lernende mit DaZ profitieren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Zugang zu komplexen Themen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fördert Integration ins Lernen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429525" y="3264325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Förderung der Selbstständigkeit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8744175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3"/>
          <p:cNvSpPr txBox="1"/>
          <p:nvPr/>
        </p:nvSpPr>
        <p:spPr>
          <a:xfrm>
            <a:off x="429525" y="4142150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Bessere Inklusion im Unterricht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8" name="Google Shape;358;p33"/>
          <p:cNvSpPr txBox="1"/>
          <p:nvPr>
            <p:ph idx="4294967295" type="title"/>
          </p:nvPr>
        </p:nvSpPr>
        <p:spPr>
          <a:xfrm>
            <a:off x="321775" y="169000"/>
            <a:ext cx="91056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Lernbarrieren abbauen am Beispiel differenzierter Lesetexte – Vorteile für Schülerinnen und Schüler</a:t>
            </a:r>
            <a:endParaRPr sz="1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34"/>
          <p:cNvCxnSpPr/>
          <p:nvPr/>
        </p:nvCxnSpPr>
        <p:spPr>
          <a:xfrm flipH="1" rot="10800000">
            <a:off x="3626625" y="3649175"/>
            <a:ext cx="495600" cy="1800"/>
          </a:xfrm>
          <a:prstGeom prst="straightConnector1">
            <a:avLst/>
          </a:prstGeom>
          <a:noFill/>
          <a:ln cap="flat" cmpd="sng" w="9525">
            <a:solidFill>
              <a:srgbClr val="0202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4"/>
          <p:cNvSpPr/>
          <p:nvPr/>
        </p:nvSpPr>
        <p:spPr>
          <a:xfrm>
            <a:off x="4110475" y="3264325"/>
            <a:ext cx="4146000" cy="76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429525" y="627250"/>
            <a:ext cx="3197100" cy="7680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Barrierearmer Zugang zu Informationen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429525" y="1508675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Individuelle Differenzierung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429525" y="2386500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Unterstützung für mehrsprachige Schülerinnen und Schüler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4376425" y="3301200"/>
            <a:ext cx="3844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selbstbestimmte Anpassungen durch SuS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stärkt Eigenverantwortung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429525" y="3264325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Förderung der Selbstständigkeit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0" name="Google Shape;370;p34"/>
          <p:cNvSpPr/>
          <p:nvPr/>
        </p:nvSpPr>
        <p:spPr>
          <a:xfrm>
            <a:off x="8744175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429525" y="4142150"/>
            <a:ext cx="3197100" cy="764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Bessere Inklusion im Unterricht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2" name="Google Shape;372;p34"/>
          <p:cNvSpPr txBox="1"/>
          <p:nvPr>
            <p:ph idx="4294967295" type="title"/>
          </p:nvPr>
        </p:nvSpPr>
        <p:spPr>
          <a:xfrm>
            <a:off x="321775" y="169000"/>
            <a:ext cx="91056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Lernbarrieren abbauen am Beispiel differenzierter Lesetexte – Vorteile für Schülerinnen und Schüler</a:t>
            </a:r>
            <a:endParaRPr sz="1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/>
        </p:nvSpPr>
        <p:spPr>
          <a:xfrm>
            <a:off x="429525" y="627250"/>
            <a:ext cx="3197100" cy="7680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Barrierearmer Zugang zu Informationen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8" name="Google Shape;378;p35"/>
          <p:cNvSpPr txBox="1"/>
          <p:nvPr/>
        </p:nvSpPr>
        <p:spPr>
          <a:xfrm>
            <a:off x="429525" y="1508675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Individuelle Differenzierung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429525" y="2386500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Unterstützung für mehrsprachige Schülerinnen und Schüler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429525" y="3264325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Förderung der Selbstständigkeit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8744175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 txBox="1"/>
          <p:nvPr/>
        </p:nvSpPr>
        <p:spPr>
          <a:xfrm>
            <a:off x="429525" y="4142150"/>
            <a:ext cx="3197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Bessere Inklusion im Unterricht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83" name="Google Shape;383;p35"/>
          <p:cNvCxnSpPr/>
          <p:nvPr/>
        </p:nvCxnSpPr>
        <p:spPr>
          <a:xfrm flipH="1" rot="10800000">
            <a:off x="3626625" y="4525200"/>
            <a:ext cx="495600" cy="1800"/>
          </a:xfrm>
          <a:prstGeom prst="straightConnector1">
            <a:avLst/>
          </a:prstGeom>
          <a:noFill/>
          <a:ln cap="flat" cmpd="sng" w="9525">
            <a:solidFill>
              <a:srgbClr val="0202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35"/>
          <p:cNvSpPr/>
          <p:nvPr/>
        </p:nvSpPr>
        <p:spPr>
          <a:xfrm>
            <a:off x="4110475" y="4140350"/>
            <a:ext cx="4476600" cy="76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4376425" y="4177225"/>
            <a:ext cx="4367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aktive Teilnahme am Unterricht durch alle SuS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Stärkung der Inklusion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6" name="Google Shape;386;p35"/>
          <p:cNvSpPr txBox="1"/>
          <p:nvPr>
            <p:ph idx="4294967295" type="title"/>
          </p:nvPr>
        </p:nvSpPr>
        <p:spPr>
          <a:xfrm>
            <a:off x="321775" y="169000"/>
            <a:ext cx="91056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Lernbarrieren abbauen am Beispiel differenzierter Lesetexte – Vorteile für Schülerinnen und Schüler</a:t>
            </a:r>
            <a:endParaRPr sz="1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36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2" name="Google Shape;392;p36"/>
          <p:cNvSpPr txBox="1"/>
          <p:nvPr/>
        </p:nvSpPr>
        <p:spPr>
          <a:xfrm>
            <a:off x="2967300" y="1058700"/>
            <a:ext cx="32094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Website: https://einfachesprache.xyz/</a:t>
            </a:r>
            <a:endParaRPr b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36"/>
          <p:cNvGrpSpPr/>
          <p:nvPr/>
        </p:nvGrpSpPr>
        <p:grpSpPr>
          <a:xfrm>
            <a:off x="467910" y="1736142"/>
            <a:ext cx="8208181" cy="1251208"/>
            <a:chOff x="467910" y="1736142"/>
            <a:chExt cx="8208181" cy="1251208"/>
          </a:xfrm>
        </p:grpSpPr>
        <p:grpSp>
          <p:nvGrpSpPr>
            <p:cNvPr id="394" name="Google Shape;394;p36"/>
            <p:cNvGrpSpPr/>
            <p:nvPr/>
          </p:nvGrpSpPr>
          <p:grpSpPr>
            <a:xfrm>
              <a:off x="467910" y="1736154"/>
              <a:ext cx="3863281" cy="1251109"/>
              <a:chOff x="2073676" y="783372"/>
              <a:chExt cx="5394890" cy="1603780"/>
            </a:xfrm>
          </p:grpSpPr>
          <p:sp>
            <p:nvSpPr>
              <p:cNvPr id="395" name="Google Shape;395;p36"/>
              <p:cNvSpPr/>
              <p:nvPr/>
            </p:nvSpPr>
            <p:spPr>
              <a:xfrm>
                <a:off x="2073966" y="1217452"/>
                <a:ext cx="5394600" cy="11697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396" name="Google Shape;396;p36"/>
              <p:cNvSpPr txBox="1"/>
              <p:nvPr/>
            </p:nvSpPr>
            <p:spPr>
              <a:xfrm>
                <a:off x="2073676" y="783372"/>
                <a:ext cx="5394600" cy="5043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Alltagssprache</a:t>
                </a:r>
                <a:endParaRPr b="1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397" name="Google Shape;397;p36"/>
            <p:cNvSpPr txBox="1"/>
            <p:nvPr/>
          </p:nvSpPr>
          <p:spPr>
            <a:xfrm>
              <a:off x="648338" y="2161150"/>
              <a:ext cx="36828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Lorem ipsum dolor sit amet, consetetur sadipscing elitr, sed diam nonumy eirmod tempor invidunt ut labore et ...</a:t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8" name="Google Shape;398;p36"/>
            <p:cNvGrpSpPr/>
            <p:nvPr/>
          </p:nvGrpSpPr>
          <p:grpSpPr>
            <a:xfrm>
              <a:off x="4812810" y="1736142"/>
              <a:ext cx="3863281" cy="1251109"/>
              <a:chOff x="2073676" y="783372"/>
              <a:chExt cx="5394890" cy="1603780"/>
            </a:xfrm>
          </p:grpSpPr>
          <p:sp>
            <p:nvSpPr>
              <p:cNvPr id="399" name="Google Shape;399;p36"/>
              <p:cNvSpPr/>
              <p:nvPr/>
            </p:nvSpPr>
            <p:spPr>
              <a:xfrm>
                <a:off x="2073966" y="1217452"/>
                <a:ext cx="5394600" cy="11697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400" name="Google Shape;400;p36"/>
              <p:cNvSpPr txBox="1"/>
              <p:nvPr/>
            </p:nvSpPr>
            <p:spPr>
              <a:xfrm>
                <a:off x="2073676" y="783372"/>
                <a:ext cx="5394600" cy="5043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Einfache Sprache</a:t>
                </a:r>
                <a:endParaRPr b="1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401" name="Google Shape;401;p36"/>
            <p:cNvSpPr txBox="1"/>
            <p:nvPr/>
          </p:nvSpPr>
          <p:spPr>
            <a:xfrm>
              <a:off x="4993238" y="2161150"/>
              <a:ext cx="3682800" cy="8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Lorem ipsum dolor sit amet, consetetur sadipscing elitr, sed diam nonumy eirmod tempor invidunt ut labore et ...</a:t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36"/>
          <p:cNvSpPr txBox="1"/>
          <p:nvPr>
            <p:ph idx="4294967295" type="title"/>
          </p:nvPr>
        </p:nvSpPr>
        <p:spPr>
          <a:xfrm>
            <a:off x="180000" y="193600"/>
            <a:ext cx="8902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Lernbarrieren abbauen am Beispiel differenzierter Lesetexte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3341853" y="3505350"/>
            <a:ext cx="2578800" cy="393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fobizz</a:t>
            </a:r>
            <a:endParaRPr b="1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3341853" y="4055425"/>
            <a:ext cx="2578800" cy="393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SchulKI</a:t>
            </a:r>
            <a:endParaRPr b="1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7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2975375" y="1287175"/>
            <a:ext cx="60024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Mit KI individuell </a:t>
            </a:r>
            <a:endParaRPr b="1" sz="36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Lernvideos nutzen</a:t>
            </a:r>
            <a:endParaRPr b="1" sz="36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12" name="Google Shape;4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 title="2025 NLQ KI-Kurs-M2.2-6_D2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9350" y="164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3703625" y="1050350"/>
            <a:ext cx="1684200" cy="8304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KI-Werkzeuge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1" name="Google Shape;41;p11"/>
          <p:cNvSpPr/>
          <p:nvPr/>
        </p:nvSpPr>
        <p:spPr>
          <a:xfrm>
            <a:off x="280125" y="957950"/>
            <a:ext cx="2173200" cy="10152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Heterogene Lerngruppen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cxnSp>
        <p:nvCxnSpPr>
          <p:cNvPr id="42" name="Google Shape;42;p11"/>
          <p:cNvCxnSpPr/>
          <p:nvPr/>
        </p:nvCxnSpPr>
        <p:spPr>
          <a:xfrm flipH="1">
            <a:off x="-19311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3" name="Google Shape;43;p11"/>
          <p:cNvSpPr txBox="1"/>
          <p:nvPr>
            <p:ph idx="4294967295" type="title"/>
          </p:nvPr>
        </p:nvSpPr>
        <p:spPr>
          <a:xfrm>
            <a:off x="429525" y="169000"/>
            <a:ext cx="77040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Differenzierung im Unterricht mit KI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6638125" y="957950"/>
            <a:ext cx="2173200" cy="10152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Differenzierte Lernangebote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pic>
        <p:nvPicPr>
          <p:cNvPr id="45" name="Google Shape;4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520063" y="972638"/>
            <a:ext cx="985800" cy="9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585563" y="972638"/>
            <a:ext cx="985800" cy="9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/>
          <p:nvPr/>
        </p:nvSpPr>
        <p:spPr>
          <a:xfrm>
            <a:off x="5935075" y="2191475"/>
            <a:ext cx="3130200" cy="2636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8" name="Google Shape;48;p11"/>
          <p:cNvSpPr txBox="1"/>
          <p:nvPr/>
        </p:nvSpPr>
        <p:spPr>
          <a:xfrm>
            <a:off x="5935075" y="2237600"/>
            <a:ext cx="3012000" cy="3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Anpassung von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Unterrichtsmethoden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Unterrichtsinhalten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Unterrichtsmaterialien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innerhalb einer Klasse an 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r>
              <a:rPr lang="en" sz="1300">
                <a:latin typeface="Asap"/>
                <a:ea typeface="Asap"/>
                <a:cs typeface="Asap"/>
                <a:sym typeface="Asap"/>
              </a:rPr>
              <a:t>verschiedene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■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Lerngruppen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■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Lernniveaus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unterschiedliche Lernwege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unterschiedliche Aufgaben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3459125" y="2191475"/>
            <a:ext cx="2173200" cy="14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3459125" y="2237600"/>
            <a:ext cx="2173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KI-Apps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Prompts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KI-Grundkenntnisse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Kenntnisse über 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r>
              <a:rPr lang="en" sz="1300">
                <a:latin typeface="Asap"/>
                <a:ea typeface="Asap"/>
                <a:cs typeface="Asap"/>
                <a:sym typeface="Asap"/>
              </a:rPr>
              <a:t>Differenzierung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" name="Google Shape;420;p38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21" name="Google Shape;421;p38"/>
          <p:cNvSpPr/>
          <p:nvPr/>
        </p:nvSpPr>
        <p:spPr>
          <a:xfrm>
            <a:off x="3234700" y="2002500"/>
            <a:ext cx="2746800" cy="11385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Baustein 2 – </a:t>
            </a:r>
            <a:endParaRPr b="1" sz="13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Individualisierung von Lernvideos</a:t>
            </a:r>
            <a:endParaRPr b="1" sz="13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2" name="Google Shape;422;p38"/>
          <p:cNvSpPr/>
          <p:nvPr/>
        </p:nvSpPr>
        <p:spPr>
          <a:xfrm>
            <a:off x="6200975" y="2002500"/>
            <a:ext cx="2746800" cy="1138500"/>
          </a:xfrm>
          <a:prstGeom prst="roundRect">
            <a:avLst>
              <a:gd fmla="val 0" name="adj"/>
            </a:avLst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Baustein 3 – </a:t>
            </a:r>
            <a:endParaRPr b="1" sz="13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Multiple Lernzugänge</a:t>
            </a:r>
            <a:endParaRPr b="1" sz="13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3" name="Google Shape;423;p38"/>
          <p:cNvSpPr/>
          <p:nvPr/>
        </p:nvSpPr>
        <p:spPr>
          <a:xfrm>
            <a:off x="268425" y="2002500"/>
            <a:ext cx="2746800" cy="1138500"/>
          </a:xfrm>
          <a:prstGeom prst="roundRect">
            <a:avLst>
              <a:gd fmla="val 0" name="adj"/>
            </a:avLst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Baustein 1 – </a:t>
            </a:r>
            <a:endParaRPr b="1" sz="13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Differenzierung bei der Textarbeit</a:t>
            </a:r>
            <a:endParaRPr b="1" sz="13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4" name="Google Shape;424;p38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5" name="Google Shape;425;p38"/>
          <p:cNvSpPr txBox="1"/>
          <p:nvPr>
            <p:ph idx="4294967295" type="title"/>
          </p:nvPr>
        </p:nvSpPr>
        <p:spPr>
          <a:xfrm>
            <a:off x="212250" y="11330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KI-gestützte Individualisierung der selbstständigen Auseinandersetzung der Lernenden mit Lernvideos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39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31" name="Google Shape;431;p39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32" name="Google Shape;432;p39"/>
          <p:cNvGrpSpPr/>
          <p:nvPr/>
        </p:nvGrpSpPr>
        <p:grpSpPr>
          <a:xfrm>
            <a:off x="152163" y="1426736"/>
            <a:ext cx="8839686" cy="407101"/>
            <a:chOff x="152163" y="1426736"/>
            <a:chExt cx="8839686" cy="407101"/>
          </a:xfrm>
        </p:grpSpPr>
        <p:grpSp>
          <p:nvGrpSpPr>
            <p:cNvPr id="433" name="Google Shape;433;p39"/>
            <p:cNvGrpSpPr/>
            <p:nvPr/>
          </p:nvGrpSpPr>
          <p:grpSpPr>
            <a:xfrm>
              <a:off x="5947987" y="1426736"/>
              <a:ext cx="3043862" cy="387456"/>
              <a:chOff x="113243" y="1300335"/>
              <a:chExt cx="5900100" cy="427278"/>
            </a:xfrm>
          </p:grpSpPr>
          <p:sp>
            <p:nvSpPr>
              <p:cNvPr id="434" name="Google Shape;434;p39"/>
              <p:cNvSpPr/>
              <p:nvPr/>
            </p:nvSpPr>
            <p:spPr>
              <a:xfrm flipH="1">
                <a:off x="113243" y="1300335"/>
                <a:ext cx="5900100" cy="4272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>
                <a:off x="113347" y="1360713"/>
                <a:ext cx="5848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Differenzierte </a:t>
                </a: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Videoversionen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436" name="Google Shape;436;p39"/>
            <p:cNvGrpSpPr/>
            <p:nvPr/>
          </p:nvGrpSpPr>
          <p:grpSpPr>
            <a:xfrm>
              <a:off x="2878217" y="1426740"/>
              <a:ext cx="2450312" cy="387456"/>
              <a:chOff x="113243" y="1300335"/>
              <a:chExt cx="5900100" cy="427278"/>
            </a:xfrm>
          </p:grpSpPr>
          <p:sp>
            <p:nvSpPr>
              <p:cNvPr id="437" name="Google Shape;437;p39"/>
              <p:cNvSpPr/>
              <p:nvPr/>
            </p:nvSpPr>
            <p:spPr>
              <a:xfrm flipH="1">
                <a:off x="113243" y="1300335"/>
                <a:ext cx="5900100" cy="4272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438" name="Google Shape;438;p39"/>
              <p:cNvSpPr/>
              <p:nvPr/>
            </p:nvSpPr>
            <p:spPr>
              <a:xfrm>
                <a:off x="113347" y="1360713"/>
                <a:ext cx="5848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KI-Werkzeuge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439" name="Google Shape;439;p39"/>
            <p:cNvSpPr/>
            <p:nvPr/>
          </p:nvSpPr>
          <p:spPr>
            <a:xfrm>
              <a:off x="152163" y="1426738"/>
              <a:ext cx="2173200" cy="407100"/>
            </a:xfrm>
            <a:prstGeom prst="roundRect">
              <a:avLst>
                <a:gd fmla="val 0" name="adj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Lernvideos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pic>
          <p:nvPicPr>
            <p:cNvPr id="440" name="Google Shape;44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2400726" y="1426738"/>
              <a:ext cx="400625" cy="4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37963" y="1426738"/>
              <a:ext cx="400625" cy="40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Google Shape;442;p39"/>
          <p:cNvGrpSpPr/>
          <p:nvPr/>
        </p:nvGrpSpPr>
        <p:grpSpPr>
          <a:xfrm>
            <a:off x="1983600" y="2339599"/>
            <a:ext cx="4996800" cy="1567985"/>
            <a:chOff x="2073676" y="783371"/>
            <a:chExt cx="4996800" cy="2009980"/>
          </a:xfrm>
        </p:grpSpPr>
        <p:sp>
          <p:nvSpPr>
            <p:cNvPr id="443" name="Google Shape;443;p39"/>
            <p:cNvSpPr/>
            <p:nvPr/>
          </p:nvSpPr>
          <p:spPr>
            <a:xfrm>
              <a:off x="2073976" y="1217451"/>
              <a:ext cx="4996500" cy="15759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44" name="Google Shape;444;p39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Lernvideos im Unterricht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45" name="Google Shape;445;p39"/>
          <p:cNvSpPr txBox="1"/>
          <p:nvPr/>
        </p:nvSpPr>
        <p:spPr>
          <a:xfrm>
            <a:off x="2208775" y="2828775"/>
            <a:ext cx="46992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Erklärvideos (z.B. Lehrerschmidt auf YouTube)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Informationsvideos (Nachrichtenformate wie die MrWissen2go-Videos)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40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51" name="Google Shape;451;p40"/>
          <p:cNvGrpSpPr/>
          <p:nvPr/>
        </p:nvGrpSpPr>
        <p:grpSpPr>
          <a:xfrm>
            <a:off x="1772539" y="1523594"/>
            <a:ext cx="5598914" cy="2836666"/>
            <a:chOff x="2073676" y="783371"/>
            <a:chExt cx="4996800" cy="3636285"/>
          </a:xfrm>
        </p:grpSpPr>
        <p:sp>
          <p:nvSpPr>
            <p:cNvPr id="452" name="Google Shape;452;p40"/>
            <p:cNvSpPr/>
            <p:nvPr/>
          </p:nvSpPr>
          <p:spPr>
            <a:xfrm>
              <a:off x="2073975" y="1217456"/>
              <a:ext cx="4996500" cy="3202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53" name="Google Shape;453;p40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Vorteile von Lernvideos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54" name="Google Shape;454;p40"/>
          <p:cNvSpPr txBox="1"/>
          <p:nvPr/>
        </p:nvSpPr>
        <p:spPr>
          <a:xfrm>
            <a:off x="1997651" y="2012775"/>
            <a:ext cx="50517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individuelles Lerntempo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Orts- und Zeitunabhängigkeit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Wiederholbarkeit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Förderung der Selbstständigkeit</a:t>
            </a:r>
            <a:br>
              <a:rPr b="1" lang="en" sz="1300">
                <a:latin typeface="Asap"/>
                <a:ea typeface="Asap"/>
                <a:cs typeface="Asap"/>
                <a:sym typeface="Asap"/>
              </a:rPr>
            </a:b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Schnelle und anschauliche Erfassung von komplexem Wissen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Anknüpfungspunkte im Gedächtnis durch visuelle und auditive Unterstützung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55" name="Google Shape;455;p40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" name="Google Shape;460;p41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61" name="Google Shape;461;p41"/>
          <p:cNvGrpSpPr/>
          <p:nvPr/>
        </p:nvGrpSpPr>
        <p:grpSpPr>
          <a:xfrm>
            <a:off x="1772539" y="1289144"/>
            <a:ext cx="5598914" cy="3360426"/>
            <a:chOff x="2073676" y="783371"/>
            <a:chExt cx="4996800" cy="4307687"/>
          </a:xfrm>
        </p:grpSpPr>
        <p:sp>
          <p:nvSpPr>
            <p:cNvPr id="462" name="Google Shape;462;p41"/>
            <p:cNvSpPr/>
            <p:nvPr/>
          </p:nvSpPr>
          <p:spPr>
            <a:xfrm>
              <a:off x="2073975" y="1217458"/>
              <a:ext cx="4996500" cy="3873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63" name="Google Shape;463;p41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Gezielter Einsatz von KI-Tools für Lernvideos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64" name="Google Shape;464;p41"/>
          <p:cNvSpPr txBox="1"/>
          <p:nvPr/>
        </p:nvSpPr>
        <p:spPr>
          <a:xfrm>
            <a:off x="1997651" y="1778325"/>
            <a:ext cx="50517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Interaktivität und Engagement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Verständnisfragen erstellen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interaktive Elemente erstellen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Effizienz und Zeitersparnis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differenzierte Arbeitsblätter erstellen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Diskussionsfragen erstellen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Sprachunterstützung und Barrierearmut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mehrsprachige Untertitel erstellen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Text-to-Speech-Inhalte erstellen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5" name="Google Shape;465;p41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p42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1" name="Google Shape;471;p42"/>
          <p:cNvSpPr/>
          <p:nvPr/>
        </p:nvSpPr>
        <p:spPr>
          <a:xfrm>
            <a:off x="1954850" y="1515725"/>
            <a:ext cx="5658600" cy="1161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2119838" y="1666275"/>
            <a:ext cx="5328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Kein Transkript zum Lernvideo?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fobizz-Platfform!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3" name="Google Shape;473;p42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p43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9" name="Google Shape;479;p43"/>
          <p:cNvSpPr txBox="1"/>
          <p:nvPr/>
        </p:nvSpPr>
        <p:spPr>
          <a:xfrm>
            <a:off x="1623151" y="1268775"/>
            <a:ext cx="58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sap"/>
                <a:ea typeface="Asap"/>
                <a:cs typeface="Asap"/>
                <a:sym typeface="Asap"/>
              </a:rPr>
              <a:t>Konkretes Beispiel – Lernvideos und Differenzierung mit KI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80" name="Google Shape;480;p43"/>
          <p:cNvGrpSpPr/>
          <p:nvPr/>
        </p:nvGrpSpPr>
        <p:grpSpPr>
          <a:xfrm>
            <a:off x="1772539" y="1942669"/>
            <a:ext cx="5598914" cy="1906633"/>
            <a:chOff x="2073676" y="783371"/>
            <a:chExt cx="4996800" cy="2444088"/>
          </a:xfrm>
        </p:grpSpPr>
        <p:sp>
          <p:nvSpPr>
            <p:cNvPr id="481" name="Google Shape;481;p43"/>
            <p:cNvSpPr/>
            <p:nvPr/>
          </p:nvSpPr>
          <p:spPr>
            <a:xfrm>
              <a:off x="2073975" y="1217459"/>
              <a:ext cx="4996500" cy="201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82" name="Google Shape;482;p43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Schritt 1 – Videoauswahl und Transkription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83" name="Google Shape;483;p43"/>
          <p:cNvSpPr txBox="1"/>
          <p:nvPr/>
        </p:nvSpPr>
        <p:spPr>
          <a:xfrm>
            <a:off x="1997638" y="2431850"/>
            <a:ext cx="4699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Wählen Sie ein passendes YouTube-Erklärvideo zur Photosynthese für den Biologieunterricht der 8. Klasse.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Nutzen Sie fobizz, um das Transkript des Videos zu generieren.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84" name="Google Shape;484;p43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p44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90" name="Google Shape;490;p44"/>
          <p:cNvSpPr txBox="1"/>
          <p:nvPr/>
        </p:nvSpPr>
        <p:spPr>
          <a:xfrm>
            <a:off x="1623151" y="1268775"/>
            <a:ext cx="58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sap"/>
                <a:ea typeface="Asap"/>
                <a:cs typeface="Asap"/>
                <a:sym typeface="Asap"/>
              </a:rPr>
              <a:t>Konkretes Beispiel – Lernvideos und Differenzierung mit KI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91" name="Google Shape;491;p44"/>
          <p:cNvGrpSpPr/>
          <p:nvPr/>
        </p:nvGrpSpPr>
        <p:grpSpPr>
          <a:xfrm>
            <a:off x="1772539" y="1852669"/>
            <a:ext cx="5598914" cy="2947362"/>
            <a:chOff x="2073676" y="783371"/>
            <a:chExt cx="4996800" cy="3778185"/>
          </a:xfrm>
        </p:grpSpPr>
        <p:sp>
          <p:nvSpPr>
            <p:cNvPr id="492" name="Google Shape;492;p44"/>
            <p:cNvSpPr/>
            <p:nvPr/>
          </p:nvSpPr>
          <p:spPr>
            <a:xfrm>
              <a:off x="2073975" y="1217456"/>
              <a:ext cx="4996500" cy="3344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93" name="Google Shape;493;p44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Schritt 2 – Erstellung von Begleitmaterialien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94" name="Google Shape;494;p44"/>
          <p:cNvSpPr txBox="1"/>
          <p:nvPr/>
        </p:nvSpPr>
        <p:spPr>
          <a:xfrm>
            <a:off x="1997638" y="2341850"/>
            <a:ext cx="46992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Arbeitsblatt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Transkript in genKI mit folgender Anweisung: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„Erstelle ein differenziertes Arbeitsblatt zur Photosynthese für die 8. Klasse, Gesamtschule, basierend auf diesem Transkript. Inkludiere Aufgaben auf drei Schwierigkeitsstufen.“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Interaktive Fragen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r>
              <a:rPr lang="en" sz="1300">
                <a:latin typeface="Asap"/>
                <a:ea typeface="Asap"/>
                <a:cs typeface="Asap"/>
                <a:sym typeface="Asap"/>
              </a:rPr>
              <a:t>Nutzen Sie SchulKI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'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s KI-Assistent, um Fragen zum Video zu generieren.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95" name="Google Shape;495;p44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0" name="Google Shape;500;p45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01" name="Google Shape;501;p45"/>
          <p:cNvSpPr txBox="1"/>
          <p:nvPr/>
        </p:nvSpPr>
        <p:spPr>
          <a:xfrm>
            <a:off x="1623151" y="1268775"/>
            <a:ext cx="58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sap"/>
                <a:ea typeface="Asap"/>
                <a:cs typeface="Asap"/>
                <a:sym typeface="Asap"/>
              </a:rPr>
              <a:t>Konkretes Beispiel – Lernvideos und Differenzierung mit KI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02" name="Google Shape;502;p45"/>
          <p:cNvGrpSpPr/>
          <p:nvPr/>
        </p:nvGrpSpPr>
        <p:grpSpPr>
          <a:xfrm>
            <a:off x="1772539" y="1942669"/>
            <a:ext cx="5598914" cy="1964905"/>
            <a:chOff x="2073676" y="783371"/>
            <a:chExt cx="4996800" cy="2518786"/>
          </a:xfrm>
        </p:grpSpPr>
        <p:sp>
          <p:nvSpPr>
            <p:cNvPr id="503" name="Google Shape;503;p45"/>
            <p:cNvSpPr/>
            <p:nvPr/>
          </p:nvSpPr>
          <p:spPr>
            <a:xfrm>
              <a:off x="2073975" y="1217457"/>
              <a:ext cx="4996500" cy="2084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04" name="Google Shape;504;p45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Schritt 3 – Erstellung einer interaktiven Version mit H5P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05" name="Google Shape;505;p45"/>
          <p:cNvSpPr txBox="1"/>
          <p:nvPr/>
        </p:nvSpPr>
        <p:spPr>
          <a:xfrm>
            <a:off x="1997638" y="2431850"/>
            <a:ext cx="46992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Integration eines „Interactive Video“-Elements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Einfügen eines „Summary“-Elements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Hinzufügen verschiedener Untertitel (Deutsch, Englisch, vereinfachter Inhalt …)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06" name="Google Shape;506;p45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Google Shape;511;p46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12" name="Google Shape;512;p46"/>
          <p:cNvSpPr txBox="1"/>
          <p:nvPr/>
        </p:nvSpPr>
        <p:spPr>
          <a:xfrm>
            <a:off x="1623151" y="1268775"/>
            <a:ext cx="58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sap"/>
                <a:ea typeface="Asap"/>
                <a:cs typeface="Asap"/>
                <a:sym typeface="Asap"/>
              </a:rPr>
              <a:t>Konkretes Beispiel – Lernvideos und Differenzierung mit KI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13" name="Google Shape;513;p46"/>
          <p:cNvGrpSpPr/>
          <p:nvPr/>
        </p:nvGrpSpPr>
        <p:grpSpPr>
          <a:xfrm>
            <a:off x="1772539" y="1942669"/>
            <a:ext cx="5598914" cy="1372341"/>
            <a:chOff x="2073676" y="783371"/>
            <a:chExt cx="4996800" cy="1759186"/>
          </a:xfrm>
        </p:grpSpPr>
        <p:sp>
          <p:nvSpPr>
            <p:cNvPr id="514" name="Google Shape;514;p46"/>
            <p:cNvSpPr/>
            <p:nvPr/>
          </p:nvSpPr>
          <p:spPr>
            <a:xfrm>
              <a:off x="2073975" y="1217457"/>
              <a:ext cx="4996500" cy="1325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15" name="Google Shape;515;p46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Schritt 4 – Barrierearmut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16" name="Google Shape;516;p46"/>
          <p:cNvSpPr txBox="1"/>
          <p:nvPr/>
        </p:nvSpPr>
        <p:spPr>
          <a:xfrm>
            <a:off x="1997638" y="2431850"/>
            <a:ext cx="4699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Text-to-Speech-Funktion für Audiobeschreibung des Videoinhalts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7" name="Google Shape;517;p46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2" name="Google Shape;522;p47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23" name="Google Shape;523;p47"/>
          <p:cNvSpPr txBox="1"/>
          <p:nvPr/>
        </p:nvSpPr>
        <p:spPr>
          <a:xfrm>
            <a:off x="1623151" y="1268775"/>
            <a:ext cx="58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sap"/>
                <a:ea typeface="Asap"/>
                <a:cs typeface="Asap"/>
                <a:sym typeface="Asap"/>
              </a:rPr>
              <a:t>Konkretes Beispiel – Lernvideos und Differenzierung mit KI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24" name="Google Shape;524;p47"/>
          <p:cNvGrpSpPr/>
          <p:nvPr/>
        </p:nvGrpSpPr>
        <p:grpSpPr>
          <a:xfrm>
            <a:off x="1772539" y="1942669"/>
            <a:ext cx="5598914" cy="1912249"/>
            <a:chOff x="2073676" y="783371"/>
            <a:chExt cx="4996800" cy="2451286"/>
          </a:xfrm>
        </p:grpSpPr>
        <p:sp>
          <p:nvSpPr>
            <p:cNvPr id="525" name="Google Shape;525;p47"/>
            <p:cNvSpPr/>
            <p:nvPr/>
          </p:nvSpPr>
          <p:spPr>
            <a:xfrm>
              <a:off x="2073975" y="1217458"/>
              <a:ext cx="4996500" cy="2017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26" name="Google Shape;526;p47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Schritt 5 – Umsetzung im Unterricht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27" name="Google Shape;527;p47"/>
          <p:cNvSpPr txBox="1"/>
          <p:nvPr/>
        </p:nvSpPr>
        <p:spPr>
          <a:xfrm>
            <a:off x="1997638" y="2431850"/>
            <a:ext cx="46992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Video mit SuS teilen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SuS schauen das Video und beantworten integrierte Fragen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SuS bearbeiten das differenzierte Arbeitsblatt 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8" name="Google Shape;528;p47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2"/>
          <p:cNvCxnSpPr/>
          <p:nvPr/>
        </p:nvCxnSpPr>
        <p:spPr>
          <a:xfrm flipH="1">
            <a:off x="-892325" y="774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6" name="Google Shape;56;p12"/>
          <p:cNvSpPr txBox="1"/>
          <p:nvPr>
            <p:ph idx="4294967295" type="title"/>
          </p:nvPr>
        </p:nvSpPr>
        <p:spPr>
          <a:xfrm>
            <a:off x="424400" y="19360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Differenzierung im Unterricht mit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7" name="Google Shape;57;p12"/>
          <p:cNvGrpSpPr/>
          <p:nvPr/>
        </p:nvGrpSpPr>
        <p:grpSpPr>
          <a:xfrm>
            <a:off x="5947949" y="1258099"/>
            <a:ext cx="3043916" cy="3643446"/>
            <a:chOff x="113243" y="1300335"/>
            <a:chExt cx="5900206" cy="4017916"/>
          </a:xfrm>
        </p:grpSpPr>
        <p:sp>
          <p:nvSpPr>
            <p:cNvPr id="58" name="Google Shape;58;p12"/>
            <p:cNvSpPr/>
            <p:nvPr/>
          </p:nvSpPr>
          <p:spPr>
            <a:xfrm>
              <a:off x="113349" y="1727550"/>
              <a:ext cx="5900100" cy="3590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Differenzierte Lernangebote: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1" name="Google Shape;61;p12"/>
          <p:cNvSpPr txBox="1"/>
          <p:nvPr/>
        </p:nvSpPr>
        <p:spPr>
          <a:xfrm>
            <a:off x="5947950" y="1665150"/>
            <a:ext cx="30438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Anpassung von: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○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Unterrichtsmethoden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○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Unterrichtsinhalten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○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Unterrichtsmaterialien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○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innerhalb einer Klasse an verschiedene 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■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Lerngruppen 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■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Lernniveaus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unterschiedliche Lernwege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unterschiedliche Aufgaben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2" name="Google Shape;62;p12"/>
          <p:cNvGrpSpPr/>
          <p:nvPr/>
        </p:nvGrpSpPr>
        <p:grpSpPr>
          <a:xfrm>
            <a:off x="2878180" y="1258102"/>
            <a:ext cx="2450350" cy="2156204"/>
            <a:chOff x="113243" y="1300335"/>
            <a:chExt cx="5900192" cy="2377817"/>
          </a:xfrm>
        </p:grpSpPr>
        <p:sp>
          <p:nvSpPr>
            <p:cNvPr id="63" name="Google Shape;63;p12"/>
            <p:cNvSpPr/>
            <p:nvPr/>
          </p:nvSpPr>
          <p:spPr>
            <a:xfrm>
              <a:off x="113335" y="1727551"/>
              <a:ext cx="5900100" cy="1950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4" name="Google Shape;64;p12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KI-Werkzeuge: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6" name="Google Shape;66;p12"/>
          <p:cNvSpPr txBox="1"/>
          <p:nvPr/>
        </p:nvSpPr>
        <p:spPr>
          <a:xfrm>
            <a:off x="2876673" y="1665150"/>
            <a:ext cx="24291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KI-Apps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Prompts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KI-Grundkenntnisse 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Kenntnisse über Differenzierung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152125" y="1258100"/>
            <a:ext cx="2173200" cy="4071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Heterogene Lerngruppen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00688" y="1258101"/>
            <a:ext cx="400625" cy="4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437926" y="1258101"/>
            <a:ext cx="400625" cy="4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3" name="Google Shape;533;p48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34" name="Google Shape;534;p48"/>
          <p:cNvSpPr txBox="1"/>
          <p:nvPr/>
        </p:nvSpPr>
        <p:spPr>
          <a:xfrm>
            <a:off x="1623151" y="1137913"/>
            <a:ext cx="58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sap"/>
                <a:ea typeface="Asap"/>
                <a:cs typeface="Asap"/>
                <a:sym typeface="Asap"/>
              </a:rPr>
              <a:t>Konkretes Beispiel – Lernvideos und Differenzierung mit KI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35" name="Google Shape;535;p48"/>
          <p:cNvGrpSpPr/>
          <p:nvPr/>
        </p:nvGrpSpPr>
        <p:grpSpPr>
          <a:xfrm>
            <a:off x="665743" y="1680974"/>
            <a:ext cx="7812510" cy="3223982"/>
            <a:chOff x="2073676" y="783371"/>
            <a:chExt cx="4996808" cy="4132780"/>
          </a:xfrm>
        </p:grpSpPr>
        <p:sp>
          <p:nvSpPr>
            <p:cNvPr id="536" name="Google Shape;536;p48"/>
            <p:cNvSpPr/>
            <p:nvPr/>
          </p:nvSpPr>
          <p:spPr>
            <a:xfrm>
              <a:off x="2073984" y="1217451"/>
              <a:ext cx="4996500" cy="3698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37" name="Google Shape;537;p48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Verschiedene Versionen des Videos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38" name="Google Shape;538;p48"/>
          <p:cNvSpPr txBox="1"/>
          <p:nvPr/>
        </p:nvSpPr>
        <p:spPr>
          <a:xfrm>
            <a:off x="798025" y="2170150"/>
            <a:ext cx="3975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Basisversion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grundlegende Inhalte eines Themas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für Sus, die sich mit den Basisinhalten vertraut machen möchten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Vertiefungsversion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mit zusätzlichen Informationen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komplexeren Zusammenhängen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praktischen Anwendungen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für SuS, die bereits ein höheres Verständnis des Themas haben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4810525" y="2170150"/>
            <a:ext cx="34875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arrierearme Version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mit Audiobeschreibungen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für sehbeeinträchtigte Schüler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mehrsprachige Untertitel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um Sprachbarrieren abzubauen</a:t>
            </a:r>
            <a:endParaRPr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8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5" name="Google Shape;545;p49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46" name="Google Shape;546;p49"/>
          <p:cNvSpPr txBox="1"/>
          <p:nvPr/>
        </p:nvSpPr>
        <p:spPr>
          <a:xfrm>
            <a:off x="1623151" y="1137913"/>
            <a:ext cx="58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sap"/>
                <a:ea typeface="Asap"/>
                <a:cs typeface="Asap"/>
                <a:sym typeface="Asap"/>
              </a:rPr>
              <a:t>Konkretes Beispiel – Lernvideos und Differenzierung mit KI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47" name="Google Shape;547;p49"/>
          <p:cNvGrpSpPr/>
          <p:nvPr/>
        </p:nvGrpSpPr>
        <p:grpSpPr>
          <a:xfrm>
            <a:off x="1897318" y="1680976"/>
            <a:ext cx="5349085" cy="2844149"/>
            <a:chOff x="2073676" y="783371"/>
            <a:chExt cx="4996810" cy="3645878"/>
          </a:xfrm>
        </p:grpSpPr>
        <p:sp>
          <p:nvSpPr>
            <p:cNvPr id="548" name="Google Shape;548;p49"/>
            <p:cNvSpPr/>
            <p:nvPr/>
          </p:nvSpPr>
          <p:spPr>
            <a:xfrm>
              <a:off x="2073986" y="1217449"/>
              <a:ext cx="4996500" cy="32118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49" name="Google Shape;549;p49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Differenzierung durch Wahlmöglichkeiten</a:t>
              </a:r>
              <a:endParaRPr b="1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50" name="Google Shape;550;p49"/>
          <p:cNvSpPr txBox="1"/>
          <p:nvPr/>
        </p:nvSpPr>
        <p:spPr>
          <a:xfrm>
            <a:off x="2029675" y="2170150"/>
            <a:ext cx="52170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SuS mit weniger Vorwissen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 Basisversion und einfache Fragen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fortgeschrittene SuS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Vertiefungsversion und komplexere Aufgaben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SuS mit besonderen Bedürfnissen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barrierearme Version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51" name="Google Shape;551;p49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6" name="Google Shape;556;p50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57" name="Google Shape;557;p50"/>
          <p:cNvSpPr txBox="1"/>
          <p:nvPr/>
        </p:nvSpPr>
        <p:spPr>
          <a:xfrm>
            <a:off x="1623151" y="1137913"/>
            <a:ext cx="58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Asap"/>
                <a:ea typeface="Asap"/>
                <a:cs typeface="Asap"/>
                <a:sym typeface="Asap"/>
              </a:rPr>
              <a:t>Konkretes Beispiel – Lernvideos und Differenzierung mit KI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58" name="Google Shape;558;p50"/>
          <p:cNvGrpSpPr/>
          <p:nvPr/>
        </p:nvGrpSpPr>
        <p:grpSpPr>
          <a:xfrm>
            <a:off x="152163" y="1884236"/>
            <a:ext cx="8839686" cy="407101"/>
            <a:chOff x="152163" y="1426736"/>
            <a:chExt cx="8839686" cy="407101"/>
          </a:xfrm>
        </p:grpSpPr>
        <p:grpSp>
          <p:nvGrpSpPr>
            <p:cNvPr id="559" name="Google Shape;559;p50"/>
            <p:cNvGrpSpPr/>
            <p:nvPr/>
          </p:nvGrpSpPr>
          <p:grpSpPr>
            <a:xfrm>
              <a:off x="5947987" y="1426736"/>
              <a:ext cx="3043862" cy="387456"/>
              <a:chOff x="113243" y="1300335"/>
              <a:chExt cx="5900100" cy="427278"/>
            </a:xfrm>
          </p:grpSpPr>
          <p:sp>
            <p:nvSpPr>
              <p:cNvPr id="560" name="Google Shape;560;p50"/>
              <p:cNvSpPr/>
              <p:nvPr/>
            </p:nvSpPr>
            <p:spPr>
              <a:xfrm flipH="1">
                <a:off x="113243" y="1300335"/>
                <a:ext cx="5900100" cy="4272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561" name="Google Shape;561;p50"/>
              <p:cNvSpPr/>
              <p:nvPr/>
            </p:nvSpPr>
            <p:spPr>
              <a:xfrm>
                <a:off x="113347" y="1360713"/>
                <a:ext cx="5848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Differenzierte Videoversionen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562" name="Google Shape;562;p50"/>
            <p:cNvGrpSpPr/>
            <p:nvPr/>
          </p:nvGrpSpPr>
          <p:grpSpPr>
            <a:xfrm>
              <a:off x="2878217" y="1426740"/>
              <a:ext cx="2450312" cy="387456"/>
              <a:chOff x="113243" y="1300335"/>
              <a:chExt cx="5900100" cy="427278"/>
            </a:xfrm>
          </p:grpSpPr>
          <p:sp>
            <p:nvSpPr>
              <p:cNvPr id="563" name="Google Shape;563;p50"/>
              <p:cNvSpPr/>
              <p:nvPr/>
            </p:nvSpPr>
            <p:spPr>
              <a:xfrm flipH="1">
                <a:off x="113243" y="1300335"/>
                <a:ext cx="5900100" cy="4272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564" name="Google Shape;564;p50"/>
              <p:cNvSpPr/>
              <p:nvPr/>
            </p:nvSpPr>
            <p:spPr>
              <a:xfrm>
                <a:off x="113347" y="1360713"/>
                <a:ext cx="5848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KI-Werkzeuge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565" name="Google Shape;565;p50"/>
            <p:cNvSpPr/>
            <p:nvPr/>
          </p:nvSpPr>
          <p:spPr>
            <a:xfrm>
              <a:off x="152163" y="1426738"/>
              <a:ext cx="2173200" cy="407100"/>
            </a:xfrm>
            <a:prstGeom prst="roundRect">
              <a:avLst>
                <a:gd fmla="val 0" name="adj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Lernvideos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pic>
          <p:nvPicPr>
            <p:cNvPr id="566" name="Google Shape;566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2400726" y="1426738"/>
              <a:ext cx="400625" cy="4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37963" y="1426738"/>
              <a:ext cx="400625" cy="40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" name="Google Shape;568;p50"/>
          <p:cNvSpPr txBox="1"/>
          <p:nvPr>
            <p:ph idx="4294967295" type="title"/>
          </p:nvPr>
        </p:nvSpPr>
        <p:spPr>
          <a:xfrm>
            <a:off x="424400" y="1275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Mit KI individuell Lernvideos nutzen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1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1"/>
          <p:cNvSpPr txBox="1"/>
          <p:nvPr/>
        </p:nvSpPr>
        <p:spPr>
          <a:xfrm>
            <a:off x="2975375" y="1244400"/>
            <a:ext cx="535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b="1"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76" name="Google Shape;57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1" title="2025 NLQ KI-Kurs-M2.2-6_D3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93325" y="166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Google Shape;584;p52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85" name="Google Shape;585;p52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86" name="Google Shape;586;p52"/>
          <p:cNvGrpSpPr/>
          <p:nvPr/>
        </p:nvGrpSpPr>
        <p:grpSpPr>
          <a:xfrm>
            <a:off x="268425" y="2002500"/>
            <a:ext cx="8679350" cy="1138500"/>
            <a:chOff x="268425" y="2002500"/>
            <a:chExt cx="8679350" cy="1138500"/>
          </a:xfrm>
        </p:grpSpPr>
        <p:sp>
          <p:nvSpPr>
            <p:cNvPr id="587" name="Google Shape;587;p52"/>
            <p:cNvSpPr/>
            <p:nvPr/>
          </p:nvSpPr>
          <p:spPr>
            <a:xfrm>
              <a:off x="268425" y="2002500"/>
              <a:ext cx="2746800" cy="1138500"/>
            </a:xfrm>
            <a:prstGeom prst="roundRect">
              <a:avLst>
                <a:gd fmla="val 0" name="adj"/>
              </a:avLst>
            </a:prstGeom>
            <a:solidFill>
              <a:srgbClr val="E2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20202"/>
                  </a:solidFill>
                  <a:latin typeface="Asap"/>
                  <a:ea typeface="Asap"/>
                  <a:cs typeface="Asap"/>
                  <a:sym typeface="Asap"/>
                </a:rPr>
                <a:t>Baustein 1 – </a:t>
              </a:r>
              <a:endParaRPr b="1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20202"/>
                  </a:solidFill>
                  <a:latin typeface="Asap"/>
                  <a:ea typeface="Asap"/>
                  <a:cs typeface="Asap"/>
                  <a:sym typeface="Asap"/>
                </a:rPr>
                <a:t>Differenzierung bei der Textarbeit</a:t>
              </a:r>
              <a:endParaRPr b="1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3234700" y="2002500"/>
              <a:ext cx="2746800" cy="1138500"/>
            </a:xfrm>
            <a:prstGeom prst="roundRect">
              <a:avLst>
                <a:gd fmla="val 0" name="adj"/>
              </a:avLst>
            </a:prstGeom>
            <a:solidFill>
              <a:srgbClr val="E2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B7B7B7"/>
                  </a:solidFill>
                  <a:latin typeface="Asap"/>
                  <a:ea typeface="Asap"/>
                  <a:cs typeface="Asap"/>
                  <a:sym typeface="Asap"/>
                </a:rPr>
                <a:t>Baustein 2 – </a:t>
              </a:r>
              <a:endParaRPr b="1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B7B7B7"/>
                  </a:solidFill>
                  <a:latin typeface="Asap"/>
                  <a:ea typeface="Asap"/>
                  <a:cs typeface="Asap"/>
                  <a:sym typeface="Asap"/>
                </a:rPr>
                <a:t>Individualisierung von Lernvideos</a:t>
              </a:r>
              <a:endParaRPr b="1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6200975" y="2002500"/>
              <a:ext cx="2746800" cy="1138500"/>
            </a:xfrm>
            <a:prstGeom prst="roundRect">
              <a:avLst>
                <a:gd fmla="val 0" name="adj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6"/>
                  </a:solidFill>
                  <a:latin typeface="Asap"/>
                  <a:ea typeface="Asap"/>
                  <a:cs typeface="Asap"/>
                  <a:sym typeface="Asap"/>
                </a:rPr>
                <a:t>Baustein 3 – </a:t>
              </a:r>
              <a:endParaRPr b="1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6"/>
                  </a:solidFill>
                  <a:latin typeface="Asap"/>
                  <a:ea typeface="Asap"/>
                  <a:cs typeface="Asap"/>
                  <a:sym typeface="Asap"/>
                </a:rPr>
                <a:t>Multiple Lernzugänge</a:t>
              </a:r>
              <a:endParaRPr b="1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268425" y="2002500"/>
              <a:ext cx="2746800" cy="1138500"/>
            </a:xfrm>
            <a:prstGeom prst="roundRect">
              <a:avLst>
                <a:gd fmla="val 0" name="adj"/>
              </a:avLst>
            </a:prstGeom>
            <a:solidFill>
              <a:srgbClr val="E2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B7B7B7"/>
                  </a:solidFill>
                  <a:latin typeface="Asap"/>
                  <a:ea typeface="Asap"/>
                  <a:cs typeface="Asap"/>
                  <a:sym typeface="Asap"/>
                </a:rPr>
                <a:t>Baustein 1 – </a:t>
              </a:r>
              <a:endParaRPr b="1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B7B7B7"/>
                  </a:solidFill>
                  <a:latin typeface="Asap"/>
                  <a:ea typeface="Asap"/>
                  <a:cs typeface="Asap"/>
                  <a:sym typeface="Asap"/>
                </a:rPr>
                <a:t>Differenzierung bei der Textarbeit</a:t>
              </a:r>
              <a:endParaRPr b="1" sz="13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91" name="Google Shape;591;p52"/>
          <p:cNvSpPr txBox="1"/>
          <p:nvPr>
            <p:ph idx="4294967295" type="title"/>
          </p:nvPr>
        </p:nvSpPr>
        <p:spPr>
          <a:xfrm>
            <a:off x="212250" y="1133000"/>
            <a:ext cx="8719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Gestaltung von multiplen Lernzugängen zu Unterrichtsgegenständen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6" name="Google Shape;596;p53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597" name="Google Shape;597;p53"/>
          <p:cNvGrpSpPr/>
          <p:nvPr/>
        </p:nvGrpSpPr>
        <p:grpSpPr>
          <a:xfrm>
            <a:off x="177388" y="1779750"/>
            <a:ext cx="8789223" cy="1535694"/>
            <a:chOff x="152175" y="1785000"/>
            <a:chExt cx="8789223" cy="1535694"/>
          </a:xfrm>
        </p:grpSpPr>
        <p:grpSp>
          <p:nvGrpSpPr>
            <p:cNvPr id="598" name="Google Shape;598;p53"/>
            <p:cNvGrpSpPr/>
            <p:nvPr/>
          </p:nvGrpSpPr>
          <p:grpSpPr>
            <a:xfrm>
              <a:off x="6667498" y="2197345"/>
              <a:ext cx="2273900" cy="710928"/>
              <a:chOff x="113243" y="1300312"/>
              <a:chExt cx="5900104" cy="783996"/>
            </a:xfrm>
          </p:grpSpPr>
          <p:sp>
            <p:nvSpPr>
              <p:cNvPr id="599" name="Google Shape;599;p53"/>
              <p:cNvSpPr/>
              <p:nvPr/>
            </p:nvSpPr>
            <p:spPr>
              <a:xfrm flipH="1">
                <a:off x="113246" y="1300312"/>
                <a:ext cx="5900100" cy="7839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600" name="Google Shape;600;p53"/>
              <p:cNvSpPr/>
              <p:nvPr/>
            </p:nvSpPr>
            <p:spPr>
              <a:xfrm>
                <a:off x="113243" y="1360708"/>
                <a:ext cx="5848800" cy="72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Differenzierte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Lernzugänge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601" name="Google Shape;601;p53"/>
            <p:cNvGrpSpPr/>
            <p:nvPr/>
          </p:nvGrpSpPr>
          <p:grpSpPr>
            <a:xfrm>
              <a:off x="152175" y="2814284"/>
              <a:ext cx="2450312" cy="506410"/>
              <a:chOff x="113243" y="1300335"/>
              <a:chExt cx="5900100" cy="427278"/>
            </a:xfrm>
          </p:grpSpPr>
          <p:sp>
            <p:nvSpPr>
              <p:cNvPr id="602" name="Google Shape;602;p53"/>
              <p:cNvSpPr/>
              <p:nvPr/>
            </p:nvSpPr>
            <p:spPr>
              <a:xfrm flipH="1">
                <a:off x="113243" y="1300335"/>
                <a:ext cx="5900100" cy="4272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603" name="Google Shape;603;p53"/>
              <p:cNvSpPr/>
              <p:nvPr/>
            </p:nvSpPr>
            <p:spPr>
              <a:xfrm>
                <a:off x="113347" y="1360713"/>
                <a:ext cx="5848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„Du kannst…“-Aufgabe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604" name="Google Shape;604;p53"/>
            <p:cNvSpPr/>
            <p:nvPr/>
          </p:nvSpPr>
          <p:spPr>
            <a:xfrm>
              <a:off x="152175" y="1785000"/>
              <a:ext cx="2450400" cy="506400"/>
            </a:xfrm>
            <a:prstGeom prst="roundRect">
              <a:avLst>
                <a:gd fmla="val 0" name="adj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UDL diklusiv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1249875" y="2417800"/>
              <a:ext cx="255000" cy="270000"/>
            </a:xfrm>
            <a:prstGeom prst="mathPlus">
              <a:avLst>
                <a:gd fmla="val 23520" name="adj1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53"/>
            <p:cNvGrpSpPr/>
            <p:nvPr/>
          </p:nvGrpSpPr>
          <p:grpSpPr>
            <a:xfrm>
              <a:off x="3569223" y="2216295"/>
              <a:ext cx="2273900" cy="710928"/>
              <a:chOff x="113243" y="1300312"/>
              <a:chExt cx="5900104" cy="783996"/>
            </a:xfrm>
          </p:grpSpPr>
          <p:sp>
            <p:nvSpPr>
              <p:cNvPr id="607" name="Google Shape;607;p53"/>
              <p:cNvSpPr/>
              <p:nvPr/>
            </p:nvSpPr>
            <p:spPr>
              <a:xfrm flipH="1">
                <a:off x="113246" y="1300312"/>
                <a:ext cx="5900100" cy="7839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608" name="Google Shape;608;p53"/>
              <p:cNvSpPr/>
              <p:nvPr/>
            </p:nvSpPr>
            <p:spPr>
              <a:xfrm>
                <a:off x="113243" y="1360708"/>
                <a:ext cx="5848800" cy="72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KI-Tools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609" name="Google Shape;609;p53"/>
            <p:cNvSpPr/>
            <p:nvPr/>
          </p:nvSpPr>
          <p:spPr>
            <a:xfrm>
              <a:off x="2887500" y="2420863"/>
              <a:ext cx="420000" cy="301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6045313" y="2401900"/>
              <a:ext cx="420000" cy="301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53"/>
          <p:cNvSpPr txBox="1"/>
          <p:nvPr/>
        </p:nvSpPr>
        <p:spPr>
          <a:xfrm>
            <a:off x="1597939" y="3908775"/>
            <a:ext cx="58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→ 	Bereitstellung neuer Lernzugänge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12" name="Google Shape;612;p53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54"/>
          <p:cNvGrpSpPr/>
          <p:nvPr/>
        </p:nvGrpSpPr>
        <p:grpSpPr>
          <a:xfrm>
            <a:off x="1124384" y="1231825"/>
            <a:ext cx="7027578" cy="442501"/>
            <a:chOff x="1192397" y="1445875"/>
            <a:chExt cx="7027578" cy="442501"/>
          </a:xfrm>
        </p:grpSpPr>
        <p:sp>
          <p:nvSpPr>
            <p:cNvPr id="618" name="Google Shape;618;p54"/>
            <p:cNvSpPr/>
            <p:nvPr/>
          </p:nvSpPr>
          <p:spPr>
            <a:xfrm>
              <a:off x="3582972" y="1445876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UDL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19" name="Google Shape;619;p54"/>
            <p:cNvSpPr/>
            <p:nvPr/>
          </p:nvSpPr>
          <p:spPr>
            <a:xfrm>
              <a:off x="1192397" y="1445876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UDL diklusiv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20" name="Google Shape;620;p54"/>
            <p:cNvSpPr/>
            <p:nvPr/>
          </p:nvSpPr>
          <p:spPr>
            <a:xfrm>
              <a:off x="5849975" y="1445875"/>
              <a:ext cx="23700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„Du kannst…“-Aufgabe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21" name="Google Shape;621;p54"/>
          <p:cNvSpPr/>
          <p:nvPr/>
        </p:nvSpPr>
        <p:spPr>
          <a:xfrm>
            <a:off x="3523634" y="123182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UDL</a:t>
            </a:r>
            <a:endParaRPr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22" name="Google Shape;622;p54"/>
          <p:cNvGrpSpPr/>
          <p:nvPr/>
        </p:nvGrpSpPr>
        <p:grpSpPr>
          <a:xfrm>
            <a:off x="1795271" y="1895776"/>
            <a:ext cx="5553464" cy="2589290"/>
            <a:chOff x="2073676" y="783371"/>
            <a:chExt cx="4996818" cy="3319177"/>
          </a:xfrm>
        </p:grpSpPr>
        <p:sp>
          <p:nvSpPr>
            <p:cNvPr id="623" name="Google Shape;623;p54"/>
            <p:cNvSpPr/>
            <p:nvPr/>
          </p:nvSpPr>
          <p:spPr>
            <a:xfrm>
              <a:off x="2073994" y="1217449"/>
              <a:ext cx="4996500" cy="2885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24" name="Google Shape;624;p54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Universal Design for Learning (UDL)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25" name="Google Shape;625;p54"/>
          <p:cNvSpPr txBox="1"/>
          <p:nvPr/>
        </p:nvSpPr>
        <p:spPr>
          <a:xfrm>
            <a:off x="1963500" y="2395425"/>
            <a:ext cx="5217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pädagogisches Rahmenkonzept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drei Hauptprinzipien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multiple Mittel der Beteiligung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multiple Mittel der Darstellung und Handlung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multiple Mittel der Ausdrucksweise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Ziele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Lernbarrieren für SuS abbauen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Unterricht flexibel gestalten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26" name="Google Shape;626;p54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27" name="Google Shape;627;p54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55"/>
          <p:cNvGrpSpPr/>
          <p:nvPr/>
        </p:nvGrpSpPr>
        <p:grpSpPr>
          <a:xfrm>
            <a:off x="1124384" y="1231825"/>
            <a:ext cx="7027578" cy="442501"/>
            <a:chOff x="1192397" y="1445875"/>
            <a:chExt cx="7027578" cy="442501"/>
          </a:xfrm>
        </p:grpSpPr>
        <p:sp>
          <p:nvSpPr>
            <p:cNvPr id="633" name="Google Shape;633;p55"/>
            <p:cNvSpPr/>
            <p:nvPr/>
          </p:nvSpPr>
          <p:spPr>
            <a:xfrm>
              <a:off x="3582972" y="1445876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UDL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34" name="Google Shape;634;p55"/>
            <p:cNvSpPr/>
            <p:nvPr/>
          </p:nvSpPr>
          <p:spPr>
            <a:xfrm>
              <a:off x="1192397" y="1445876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UDL diklusiv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35" name="Google Shape;635;p55"/>
            <p:cNvSpPr/>
            <p:nvPr/>
          </p:nvSpPr>
          <p:spPr>
            <a:xfrm>
              <a:off x="5849975" y="1445875"/>
              <a:ext cx="23700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„Du kannst…“-Aufgabe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36" name="Google Shape;636;p55"/>
          <p:cNvSpPr/>
          <p:nvPr/>
        </p:nvSpPr>
        <p:spPr>
          <a:xfrm>
            <a:off x="1124384" y="123182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UDL diklusiv</a:t>
            </a:r>
            <a:endParaRPr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37" name="Google Shape;637;p55"/>
          <p:cNvGrpSpPr/>
          <p:nvPr/>
        </p:nvGrpSpPr>
        <p:grpSpPr>
          <a:xfrm>
            <a:off x="1897329" y="1895740"/>
            <a:ext cx="5349074" cy="2224936"/>
            <a:chOff x="2073676" y="783371"/>
            <a:chExt cx="4996800" cy="3269080"/>
          </a:xfrm>
        </p:grpSpPr>
        <p:sp>
          <p:nvSpPr>
            <p:cNvPr id="638" name="Google Shape;638;p55"/>
            <p:cNvSpPr/>
            <p:nvPr/>
          </p:nvSpPr>
          <p:spPr>
            <a:xfrm>
              <a:off x="2073975" y="1217451"/>
              <a:ext cx="4996500" cy="2835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39" name="Google Shape;639;p55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Universal Design for Learning (UDL) diklusiv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40" name="Google Shape;640;p55"/>
          <p:cNvSpPr txBox="1"/>
          <p:nvPr/>
        </p:nvSpPr>
        <p:spPr>
          <a:xfrm>
            <a:off x="2029675" y="2384950"/>
            <a:ext cx="52170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Adaption und Erweiterung des UDL-Konzepts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für den Einsatz digitaler Medien im inklusiven Unterricht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digital + inklusiv = diklusiv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Abbau digitaler Barrieren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Nutzung digitaler Technologien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konkrete Umsetzungsmöglichkeiten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41" name="Google Shape;641;p55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42" name="Google Shape;642;p55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56"/>
          <p:cNvGrpSpPr/>
          <p:nvPr/>
        </p:nvGrpSpPr>
        <p:grpSpPr>
          <a:xfrm>
            <a:off x="1124384" y="1231825"/>
            <a:ext cx="7027578" cy="442501"/>
            <a:chOff x="1192397" y="1445875"/>
            <a:chExt cx="7027578" cy="442501"/>
          </a:xfrm>
        </p:grpSpPr>
        <p:sp>
          <p:nvSpPr>
            <p:cNvPr id="648" name="Google Shape;648;p56"/>
            <p:cNvSpPr/>
            <p:nvPr/>
          </p:nvSpPr>
          <p:spPr>
            <a:xfrm>
              <a:off x="3582972" y="1445876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UDL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1192397" y="1445876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UDL diklusiv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5849975" y="1445875"/>
              <a:ext cx="23700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„Du kannst…“-Aufgabe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651" name="Google Shape;651;p56"/>
          <p:cNvGrpSpPr/>
          <p:nvPr/>
        </p:nvGrpSpPr>
        <p:grpSpPr>
          <a:xfrm>
            <a:off x="1897467" y="3580590"/>
            <a:ext cx="5349074" cy="1098710"/>
            <a:chOff x="1897467" y="3580590"/>
            <a:chExt cx="5349074" cy="1098710"/>
          </a:xfrm>
        </p:grpSpPr>
        <p:grpSp>
          <p:nvGrpSpPr>
            <p:cNvPr id="652" name="Google Shape;652;p56"/>
            <p:cNvGrpSpPr/>
            <p:nvPr/>
          </p:nvGrpSpPr>
          <p:grpSpPr>
            <a:xfrm>
              <a:off x="1897467" y="3580590"/>
              <a:ext cx="5349074" cy="893068"/>
              <a:chOff x="2073676" y="783371"/>
              <a:chExt cx="4996800" cy="1312178"/>
            </a:xfrm>
          </p:grpSpPr>
          <p:sp>
            <p:nvSpPr>
              <p:cNvPr id="653" name="Google Shape;653;p56"/>
              <p:cNvSpPr/>
              <p:nvPr/>
            </p:nvSpPr>
            <p:spPr>
              <a:xfrm>
                <a:off x="2073975" y="1217449"/>
                <a:ext cx="4996500" cy="8781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654" name="Google Shape;654;p56"/>
              <p:cNvSpPr txBox="1"/>
              <p:nvPr/>
            </p:nvSpPr>
            <p:spPr>
              <a:xfrm>
                <a:off x="2073676" y="783371"/>
                <a:ext cx="4995900" cy="5043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Universal Design for Learning (UDL) diklusiv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655" name="Google Shape;655;p56"/>
            <p:cNvSpPr txBox="1"/>
            <p:nvPr/>
          </p:nvSpPr>
          <p:spPr>
            <a:xfrm>
              <a:off x="1963638" y="3966200"/>
              <a:ext cx="5217000" cy="7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1300">
                  <a:latin typeface="Asap"/>
                  <a:ea typeface="Asap"/>
                  <a:cs typeface="Asap"/>
                  <a:sym typeface="Asap"/>
                </a:rPr>
                <a:t>→ praxisorientierte Erweiterung für die digitale Bildungslandschaft</a:t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656" name="Google Shape;656;p56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57" name="Google Shape;657;p56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58" name="Google Shape;658;p56"/>
          <p:cNvGrpSpPr/>
          <p:nvPr/>
        </p:nvGrpSpPr>
        <p:grpSpPr>
          <a:xfrm>
            <a:off x="1897454" y="2333365"/>
            <a:ext cx="5349074" cy="1098710"/>
            <a:chOff x="1897617" y="2173715"/>
            <a:chExt cx="5349074" cy="1098710"/>
          </a:xfrm>
        </p:grpSpPr>
        <p:grpSp>
          <p:nvGrpSpPr>
            <p:cNvPr id="659" name="Google Shape;659;p56"/>
            <p:cNvGrpSpPr/>
            <p:nvPr/>
          </p:nvGrpSpPr>
          <p:grpSpPr>
            <a:xfrm>
              <a:off x="1897617" y="2173715"/>
              <a:ext cx="5349074" cy="893068"/>
              <a:chOff x="2073676" y="783371"/>
              <a:chExt cx="4996800" cy="1312178"/>
            </a:xfrm>
          </p:grpSpPr>
          <p:sp>
            <p:nvSpPr>
              <p:cNvPr id="660" name="Google Shape;660;p56"/>
              <p:cNvSpPr/>
              <p:nvPr/>
            </p:nvSpPr>
            <p:spPr>
              <a:xfrm>
                <a:off x="2073975" y="1217449"/>
                <a:ext cx="4996500" cy="8781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661" name="Google Shape;661;p56"/>
              <p:cNvSpPr txBox="1"/>
              <p:nvPr/>
            </p:nvSpPr>
            <p:spPr>
              <a:xfrm>
                <a:off x="2073676" y="783371"/>
                <a:ext cx="4995900" cy="5043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Universal Design for Learning (UDL)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662" name="Google Shape;662;p56"/>
            <p:cNvSpPr txBox="1"/>
            <p:nvPr/>
          </p:nvSpPr>
          <p:spPr>
            <a:xfrm>
              <a:off x="1963788" y="2559325"/>
              <a:ext cx="5217000" cy="7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1300">
                  <a:latin typeface="Asap"/>
                  <a:ea typeface="Asap"/>
                  <a:cs typeface="Asap"/>
                  <a:sym typeface="Asap"/>
                </a:rPr>
                <a:t>→ Bereitstellung allgemeiner Prinzipien für inklusives Lernen</a:t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57"/>
          <p:cNvGrpSpPr/>
          <p:nvPr/>
        </p:nvGrpSpPr>
        <p:grpSpPr>
          <a:xfrm>
            <a:off x="1124384" y="1231825"/>
            <a:ext cx="7027578" cy="442501"/>
            <a:chOff x="1192397" y="1445875"/>
            <a:chExt cx="7027578" cy="442501"/>
          </a:xfrm>
        </p:grpSpPr>
        <p:sp>
          <p:nvSpPr>
            <p:cNvPr id="668" name="Google Shape;668;p57"/>
            <p:cNvSpPr/>
            <p:nvPr/>
          </p:nvSpPr>
          <p:spPr>
            <a:xfrm>
              <a:off x="3582972" y="1445876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UDL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69" name="Google Shape;669;p57"/>
            <p:cNvSpPr/>
            <p:nvPr/>
          </p:nvSpPr>
          <p:spPr>
            <a:xfrm>
              <a:off x="1192397" y="1445876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UDL diklusiv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5849975" y="1445875"/>
              <a:ext cx="2370000" cy="442500"/>
            </a:xfrm>
            <a:prstGeom prst="roundRect">
              <a:avLst>
                <a:gd fmla="val 50000" name="adj"/>
              </a:avLst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„Du kannst…“-Aufgabe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671" name="Google Shape;671;p57"/>
          <p:cNvGrpSpPr/>
          <p:nvPr/>
        </p:nvGrpSpPr>
        <p:grpSpPr>
          <a:xfrm>
            <a:off x="1897329" y="1895740"/>
            <a:ext cx="5349074" cy="3133538"/>
            <a:chOff x="2073676" y="783371"/>
            <a:chExt cx="4996800" cy="4604082"/>
          </a:xfrm>
        </p:grpSpPr>
        <p:sp>
          <p:nvSpPr>
            <p:cNvPr id="672" name="Google Shape;672;p57"/>
            <p:cNvSpPr/>
            <p:nvPr/>
          </p:nvSpPr>
          <p:spPr>
            <a:xfrm>
              <a:off x="2073975" y="1217453"/>
              <a:ext cx="4996500" cy="417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73" name="Google Shape;673;p57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„Du kannst…“-Aufgabe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74" name="Google Shape;674;p57"/>
          <p:cNvSpPr txBox="1"/>
          <p:nvPr/>
        </p:nvSpPr>
        <p:spPr>
          <a:xfrm>
            <a:off x="2029675" y="2305200"/>
            <a:ext cx="5217000" cy="3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ietet multiple Optionen zur Bearbeitung eines Themas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Einleitung durch „Du kannst…“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ermöglicht individuelle Zugänge und Lernwege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Auswahl aus angebotenen Optionen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fördert Eigenverantwortung und Selbstständigkeit im Lernprozess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Ziel: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Steigerung der Motivation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Ermöglichung guter Lernergebnisse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Berücksichtigung von Heterogenität im Klassenzimmer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75" name="Google Shape;675;p57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76" name="Google Shape;676;p57"/>
          <p:cNvSpPr/>
          <p:nvPr/>
        </p:nvSpPr>
        <p:spPr>
          <a:xfrm>
            <a:off x="5781962" y="1231813"/>
            <a:ext cx="2370000" cy="4425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„Du kannst…“-Aufgabe</a:t>
            </a:r>
            <a:endParaRPr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7" name="Google Shape;677;p57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3"/>
          <p:cNvCxnSpPr/>
          <p:nvPr/>
        </p:nvCxnSpPr>
        <p:spPr>
          <a:xfrm flipH="1">
            <a:off x="-892325" y="774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5" name="Google Shape;75;p13"/>
          <p:cNvSpPr txBox="1"/>
          <p:nvPr>
            <p:ph idx="4294967295" type="title"/>
          </p:nvPr>
        </p:nvSpPr>
        <p:spPr>
          <a:xfrm>
            <a:off x="424400" y="19360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Differenzierung im Unterricht mit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232300" y="2227625"/>
            <a:ext cx="2746800" cy="137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232200" y="2244900"/>
            <a:ext cx="27468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Abbau von Lernbarrieren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Generierung angepasster Texte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selbstgesteuerte Erschließung von Chatbots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232325" y="1089125"/>
            <a:ext cx="2746800" cy="1138500"/>
          </a:xfrm>
          <a:prstGeom prst="roundRect">
            <a:avLst>
              <a:gd fmla="val 0" name="adj"/>
            </a:avLst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Baustein 1 – 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Differenzierung bei der Textarbeit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3198600" y="1089125"/>
            <a:ext cx="2746800" cy="1138500"/>
          </a:xfrm>
          <a:prstGeom prst="roundRect">
            <a:avLst>
              <a:gd fmla="val 0" name="adj"/>
            </a:avLst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Baustein 2 – 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Individualisierung von Lernvideos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6164875" y="1089125"/>
            <a:ext cx="2746800" cy="1138500"/>
          </a:xfrm>
          <a:prstGeom prst="roundRect">
            <a:avLst>
              <a:gd fmla="val 0" name="adj"/>
            </a:avLst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Baustein 3 – 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Multiple Lernzugänge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232325" y="1089125"/>
            <a:ext cx="2746800" cy="11385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Baustein 1 – 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Differenzierung bei der Textarbeit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3198600" y="1089125"/>
            <a:ext cx="2746800" cy="11385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Baustein 2 – 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Individualisierung von Lernvideos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6164875" y="1089125"/>
            <a:ext cx="2746800" cy="11385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Baustein 3 – 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Multiple Lernzugänge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4" name="Google Shape;84;p13"/>
          <p:cNvGrpSpPr/>
          <p:nvPr/>
        </p:nvGrpSpPr>
        <p:grpSpPr>
          <a:xfrm>
            <a:off x="3198550" y="2227625"/>
            <a:ext cx="2746900" cy="953575"/>
            <a:chOff x="3198550" y="2227625"/>
            <a:chExt cx="2746900" cy="953575"/>
          </a:xfrm>
        </p:grpSpPr>
        <p:sp>
          <p:nvSpPr>
            <p:cNvPr id="85" name="Google Shape;85;p13"/>
            <p:cNvSpPr/>
            <p:nvPr/>
          </p:nvSpPr>
          <p:spPr>
            <a:xfrm>
              <a:off x="3198650" y="2227625"/>
              <a:ext cx="2746800" cy="903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3198550" y="2244900"/>
              <a:ext cx="27468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300"/>
                <a:buFont typeface="Asap"/>
                <a:buChar char="●"/>
              </a:pPr>
              <a:r>
                <a:rPr lang="en" sz="1300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selbstständige Auseinandersetzung der Lernenden</a:t>
              </a:r>
              <a:endParaRPr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6164900" y="2244900"/>
            <a:ext cx="2746900" cy="953575"/>
            <a:chOff x="3198550" y="2227625"/>
            <a:chExt cx="2746900" cy="953575"/>
          </a:xfrm>
        </p:grpSpPr>
        <p:sp>
          <p:nvSpPr>
            <p:cNvPr id="88" name="Google Shape;88;p13"/>
            <p:cNvSpPr/>
            <p:nvPr/>
          </p:nvSpPr>
          <p:spPr>
            <a:xfrm>
              <a:off x="3198650" y="2227625"/>
              <a:ext cx="2746800" cy="903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3198550" y="2244900"/>
              <a:ext cx="2746800" cy="9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1300"/>
                <a:buFont typeface="Asap"/>
                <a:buChar char="●"/>
              </a:pPr>
              <a:r>
                <a:rPr lang="en" sz="1300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Verbindung des Universal Design for Learning mit „Du kannst …“ -Aufgabe</a:t>
              </a:r>
              <a:endParaRPr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90" name="Google Shape;90;p13"/>
          <p:cNvSpPr/>
          <p:nvPr/>
        </p:nvSpPr>
        <p:spPr>
          <a:xfrm>
            <a:off x="1892850" y="3947500"/>
            <a:ext cx="5294100" cy="4542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Stolpersteine bezüglich Differenzierung und Einsatz von KI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58"/>
          <p:cNvGrpSpPr/>
          <p:nvPr/>
        </p:nvGrpSpPr>
        <p:grpSpPr>
          <a:xfrm>
            <a:off x="1897329" y="1378840"/>
            <a:ext cx="5349074" cy="1654662"/>
            <a:chOff x="2073676" y="783371"/>
            <a:chExt cx="4996800" cy="2431181"/>
          </a:xfrm>
        </p:grpSpPr>
        <p:sp>
          <p:nvSpPr>
            <p:cNvPr id="683" name="Google Shape;683;p58"/>
            <p:cNvSpPr/>
            <p:nvPr/>
          </p:nvSpPr>
          <p:spPr>
            <a:xfrm>
              <a:off x="2073975" y="1217452"/>
              <a:ext cx="4996500" cy="1997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84" name="Google Shape;684;p58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1. Grundlegendes Verständnis von UDL diklusiv und KI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85" name="Google Shape;685;p58"/>
          <p:cNvSpPr txBox="1"/>
          <p:nvPr/>
        </p:nvSpPr>
        <p:spPr>
          <a:xfrm>
            <a:off x="2029675" y="1788300"/>
            <a:ext cx="52170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UDL diklusiv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Prinzip der „Du kannst…“-Aufgabe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Möglichkeiten und Grenzen von KI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86" name="Google Shape;686;p58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87" name="Google Shape;687;p58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59"/>
          <p:cNvGrpSpPr/>
          <p:nvPr/>
        </p:nvGrpSpPr>
        <p:grpSpPr>
          <a:xfrm>
            <a:off x="1897329" y="1378840"/>
            <a:ext cx="5349074" cy="2759275"/>
            <a:chOff x="2073676" y="783371"/>
            <a:chExt cx="4996800" cy="4054181"/>
          </a:xfrm>
        </p:grpSpPr>
        <p:sp>
          <p:nvSpPr>
            <p:cNvPr id="693" name="Google Shape;693;p59"/>
            <p:cNvSpPr/>
            <p:nvPr/>
          </p:nvSpPr>
          <p:spPr>
            <a:xfrm>
              <a:off x="2073975" y="1217452"/>
              <a:ext cx="4996500" cy="3620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94" name="Google Shape;694;p59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2. Klare Zielsetzungen für den KI-Einsatz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95" name="Google Shape;695;p59"/>
          <p:cNvSpPr txBox="1"/>
          <p:nvPr/>
        </p:nvSpPr>
        <p:spPr>
          <a:xfrm>
            <a:off x="2029675" y="1816950"/>
            <a:ext cx="4806000" cy="26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Aspekte die KI unterstützen soll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Materialerstellung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Differenzierung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Übersetzung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Barrierearmut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Ausgestaltung individueller Lernangebote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Anpassungen an Bedürfnisse aller Lernenden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96" name="Google Shape;696;p59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97" name="Google Shape;697;p59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60"/>
          <p:cNvGrpSpPr/>
          <p:nvPr/>
        </p:nvGrpSpPr>
        <p:grpSpPr>
          <a:xfrm>
            <a:off x="2102782" y="1349352"/>
            <a:ext cx="4761950" cy="3559661"/>
            <a:chOff x="2073676" y="783371"/>
            <a:chExt cx="4996800" cy="5230181"/>
          </a:xfrm>
        </p:grpSpPr>
        <p:sp>
          <p:nvSpPr>
            <p:cNvPr id="703" name="Google Shape;703;p60"/>
            <p:cNvSpPr/>
            <p:nvPr/>
          </p:nvSpPr>
          <p:spPr>
            <a:xfrm>
              <a:off x="2073975" y="1217452"/>
              <a:ext cx="4996500" cy="4796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04" name="Google Shape;704;p60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3. Auswahl geeigneter KI-Tools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705" name="Google Shape;705;p60"/>
          <p:cNvSpPr txBox="1"/>
          <p:nvPr/>
        </p:nvSpPr>
        <p:spPr>
          <a:xfrm>
            <a:off x="2235225" y="1787450"/>
            <a:ext cx="4806000" cy="3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Ermöglichung adaptiven Lernens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Erstellung personalisierter Lernpfade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Unterstützung der Barrierearmut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Text-to-Speech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Untertitel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Schriftgrößenanpassung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Angebot mehrerer Darstellungsformen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visuelle Inhalte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auditive Inhalte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interaktive Inhalte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vielfältige Ausdrucksmöglichkeiten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automatische Spracherkennung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06" name="Google Shape;706;p60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07" name="Google Shape;707;p60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61"/>
          <p:cNvGrpSpPr/>
          <p:nvPr/>
        </p:nvGrpSpPr>
        <p:grpSpPr>
          <a:xfrm>
            <a:off x="1897467" y="1458890"/>
            <a:ext cx="5349074" cy="1782887"/>
            <a:chOff x="2073676" y="783371"/>
            <a:chExt cx="4996800" cy="2619581"/>
          </a:xfrm>
        </p:grpSpPr>
        <p:sp>
          <p:nvSpPr>
            <p:cNvPr id="713" name="Google Shape;713;p61"/>
            <p:cNvSpPr/>
            <p:nvPr/>
          </p:nvSpPr>
          <p:spPr>
            <a:xfrm>
              <a:off x="2073975" y="1217452"/>
              <a:ext cx="4996500" cy="2185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14" name="Google Shape;714;p61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4. Kritische Überprüfung der KI-generierten Inhalte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715" name="Google Shape;715;p61"/>
          <p:cNvSpPr txBox="1"/>
          <p:nvPr/>
        </p:nvSpPr>
        <p:spPr>
          <a:xfrm>
            <a:off x="2029813" y="1868350"/>
            <a:ext cx="43257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pädagogisch sinnvoll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entsprechen den Prinzipien von „UDL diklusiv“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didaktisch und fachlich korrekt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Vermeidung von Stereotypen oder Vorurteilen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16" name="Google Shape;716;p61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17" name="Google Shape;717;p61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62"/>
          <p:cNvGrpSpPr/>
          <p:nvPr/>
        </p:nvGrpSpPr>
        <p:grpSpPr>
          <a:xfrm>
            <a:off x="1897467" y="1458890"/>
            <a:ext cx="5349062" cy="2991428"/>
            <a:chOff x="2073676" y="783371"/>
            <a:chExt cx="4996788" cy="4395281"/>
          </a:xfrm>
        </p:grpSpPr>
        <p:sp>
          <p:nvSpPr>
            <p:cNvPr id="723" name="Google Shape;723;p62"/>
            <p:cNvSpPr/>
            <p:nvPr/>
          </p:nvSpPr>
          <p:spPr>
            <a:xfrm>
              <a:off x="2073964" y="1217452"/>
              <a:ext cx="4996500" cy="3961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24" name="Google Shape;724;p62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Umsetzungsbeispiel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725" name="Google Shape;725;p62"/>
          <p:cNvSpPr txBox="1"/>
          <p:nvPr/>
        </p:nvSpPr>
        <p:spPr>
          <a:xfrm>
            <a:off x="2029813" y="1868350"/>
            <a:ext cx="43257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Unterrichtsmaterial auswählen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UDL diklusiv-Items auswählen: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multiple Darstellungsformen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verschiedene Handlungs- und Ausdrucksmöglichkeiten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Förderung von Engagement und Motivation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KI-Tool nutzen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26" name="Google Shape;726;p62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27" name="Google Shape;727;p62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63"/>
          <p:cNvGrpSpPr/>
          <p:nvPr/>
        </p:nvGrpSpPr>
        <p:grpSpPr>
          <a:xfrm>
            <a:off x="1386293" y="1378848"/>
            <a:ext cx="6371410" cy="3215641"/>
            <a:chOff x="2073676" y="783371"/>
            <a:chExt cx="4996792" cy="4724714"/>
          </a:xfrm>
        </p:grpSpPr>
        <p:sp>
          <p:nvSpPr>
            <p:cNvPr id="733" name="Google Shape;733;p63"/>
            <p:cNvSpPr/>
            <p:nvPr/>
          </p:nvSpPr>
          <p:spPr>
            <a:xfrm>
              <a:off x="2073968" y="1217485"/>
              <a:ext cx="4996500" cy="4290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34" name="Google Shape;734;p63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Konkreter </a:t>
              </a: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Prompt</a:t>
              </a: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: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735" name="Google Shape;735;p63"/>
          <p:cNvSpPr txBox="1"/>
          <p:nvPr/>
        </p:nvSpPr>
        <p:spPr>
          <a:xfrm>
            <a:off x="1506225" y="1856975"/>
            <a:ext cx="6163200" cy="3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„Erstelle basierend auf diesem Unterrichtsmaterial mehrere 'Du kannst...'-Aufgaben, die [gewählte UDL diklusiv-Items] berücksichtigen.“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Ergebnisse prüfen und anpassen: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pädagogische Sinnhaftigkeit und fachliche Korrektheit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Formulierungen anpassen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verschiedene Lernzugänge und Schwierigkeitsgrade abdecken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Aufgaben einsetzen und Feedback sammeln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36" name="Google Shape;736;p63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37" name="Google Shape;737;p63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2" name="Google Shape;742;p64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743" name="Google Shape;743;p64"/>
          <p:cNvGrpSpPr/>
          <p:nvPr/>
        </p:nvGrpSpPr>
        <p:grpSpPr>
          <a:xfrm>
            <a:off x="177388" y="1779750"/>
            <a:ext cx="8789223" cy="1535694"/>
            <a:chOff x="152175" y="1785000"/>
            <a:chExt cx="8789223" cy="1535694"/>
          </a:xfrm>
        </p:grpSpPr>
        <p:grpSp>
          <p:nvGrpSpPr>
            <p:cNvPr id="744" name="Google Shape;744;p64"/>
            <p:cNvGrpSpPr/>
            <p:nvPr/>
          </p:nvGrpSpPr>
          <p:grpSpPr>
            <a:xfrm>
              <a:off x="6667498" y="2197345"/>
              <a:ext cx="2273900" cy="710928"/>
              <a:chOff x="113243" y="1300312"/>
              <a:chExt cx="5900104" cy="783996"/>
            </a:xfrm>
          </p:grpSpPr>
          <p:sp>
            <p:nvSpPr>
              <p:cNvPr id="745" name="Google Shape;745;p64"/>
              <p:cNvSpPr/>
              <p:nvPr/>
            </p:nvSpPr>
            <p:spPr>
              <a:xfrm flipH="1">
                <a:off x="113246" y="1300312"/>
                <a:ext cx="5900100" cy="7839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746" name="Google Shape;746;p64"/>
              <p:cNvSpPr/>
              <p:nvPr/>
            </p:nvSpPr>
            <p:spPr>
              <a:xfrm>
                <a:off x="113243" y="1360708"/>
                <a:ext cx="5848800" cy="72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Differenzierte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Lernzugänge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747" name="Google Shape;747;p64"/>
            <p:cNvGrpSpPr/>
            <p:nvPr/>
          </p:nvGrpSpPr>
          <p:grpSpPr>
            <a:xfrm>
              <a:off x="152175" y="2814284"/>
              <a:ext cx="2450312" cy="506410"/>
              <a:chOff x="113243" y="1300335"/>
              <a:chExt cx="5900100" cy="427278"/>
            </a:xfrm>
          </p:grpSpPr>
          <p:sp>
            <p:nvSpPr>
              <p:cNvPr id="748" name="Google Shape;748;p64"/>
              <p:cNvSpPr/>
              <p:nvPr/>
            </p:nvSpPr>
            <p:spPr>
              <a:xfrm flipH="1">
                <a:off x="113243" y="1300335"/>
                <a:ext cx="5900100" cy="4272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749" name="Google Shape;749;p64"/>
              <p:cNvSpPr/>
              <p:nvPr/>
            </p:nvSpPr>
            <p:spPr>
              <a:xfrm>
                <a:off x="113347" y="1360713"/>
                <a:ext cx="5848800" cy="3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„Du kannst…“-Aufgabe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750" name="Google Shape;750;p64"/>
            <p:cNvSpPr/>
            <p:nvPr/>
          </p:nvSpPr>
          <p:spPr>
            <a:xfrm>
              <a:off x="152175" y="1785000"/>
              <a:ext cx="2450400" cy="506400"/>
            </a:xfrm>
            <a:prstGeom prst="roundRect">
              <a:avLst>
                <a:gd fmla="val 0" name="adj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UDL diklusiv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51" name="Google Shape;751;p64"/>
            <p:cNvSpPr/>
            <p:nvPr/>
          </p:nvSpPr>
          <p:spPr>
            <a:xfrm>
              <a:off x="1249875" y="2417800"/>
              <a:ext cx="255000" cy="270000"/>
            </a:xfrm>
            <a:prstGeom prst="mathPlus">
              <a:avLst>
                <a:gd fmla="val 23520" name="adj1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2" name="Google Shape;752;p64"/>
            <p:cNvGrpSpPr/>
            <p:nvPr/>
          </p:nvGrpSpPr>
          <p:grpSpPr>
            <a:xfrm>
              <a:off x="3569223" y="2216295"/>
              <a:ext cx="2273900" cy="710928"/>
              <a:chOff x="113243" y="1300312"/>
              <a:chExt cx="5900104" cy="783996"/>
            </a:xfrm>
          </p:grpSpPr>
          <p:sp>
            <p:nvSpPr>
              <p:cNvPr id="753" name="Google Shape;753;p64"/>
              <p:cNvSpPr/>
              <p:nvPr/>
            </p:nvSpPr>
            <p:spPr>
              <a:xfrm flipH="1">
                <a:off x="113246" y="1300312"/>
                <a:ext cx="5900100" cy="7839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754" name="Google Shape;754;p64"/>
              <p:cNvSpPr/>
              <p:nvPr/>
            </p:nvSpPr>
            <p:spPr>
              <a:xfrm>
                <a:off x="113243" y="1360708"/>
                <a:ext cx="5848800" cy="72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KI-Tools</a:t>
                </a:r>
                <a:endParaRPr b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755" name="Google Shape;755;p64"/>
            <p:cNvSpPr/>
            <p:nvPr/>
          </p:nvSpPr>
          <p:spPr>
            <a:xfrm>
              <a:off x="2887500" y="2420863"/>
              <a:ext cx="420000" cy="301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64"/>
            <p:cNvSpPr/>
            <p:nvPr/>
          </p:nvSpPr>
          <p:spPr>
            <a:xfrm>
              <a:off x="6045313" y="2401900"/>
              <a:ext cx="420000" cy="301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64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Vielfältige Lernwege für Unterrichtsinhalte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5"/>
          <p:cNvSpPr txBox="1"/>
          <p:nvPr/>
        </p:nvSpPr>
        <p:spPr>
          <a:xfrm>
            <a:off x="2910775" y="1015800"/>
            <a:ext cx="535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Möglichkeiten und Grenzen von KI im differenzierten Unterricht</a:t>
            </a:r>
            <a:endParaRPr b="1"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4" name="Google Shape;764;p65"/>
          <p:cNvSpPr txBox="1"/>
          <p:nvPr/>
        </p:nvSpPr>
        <p:spPr>
          <a:xfrm>
            <a:off x="1246625" y="12019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5" name="Google Shape;7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00" y="901600"/>
            <a:ext cx="2030501" cy="1564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65"/>
          <p:cNvGrpSpPr/>
          <p:nvPr/>
        </p:nvGrpSpPr>
        <p:grpSpPr>
          <a:xfrm>
            <a:off x="5739950" y="2169050"/>
            <a:ext cx="3230424" cy="2974451"/>
            <a:chOff x="894550" y="2169050"/>
            <a:chExt cx="3230424" cy="2974451"/>
          </a:xfrm>
        </p:grpSpPr>
        <p:pic>
          <p:nvPicPr>
            <p:cNvPr id="767" name="Google Shape;767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4550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7700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69" name="Google Shape;769;p65"/>
          <p:cNvCxnSpPr/>
          <p:nvPr/>
        </p:nvCxnSpPr>
        <p:spPr>
          <a:xfrm rot="10800000">
            <a:off x="9161956" y="790035"/>
            <a:ext cx="8385600" cy="69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770" name="Google Shape;770;p65" title="2025 NLQ KI-Kurs-M2.2-6_D4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1925" y="2083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5" name="Google Shape;775;p66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76" name="Google Shape;776;p66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Möglichkeiten und Grenzen von KI im differenzierten Unterricht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7" name="Google Shape;777;p66"/>
          <p:cNvSpPr txBox="1"/>
          <p:nvPr/>
        </p:nvSpPr>
        <p:spPr>
          <a:xfrm>
            <a:off x="2709300" y="1569725"/>
            <a:ext cx="37254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Datenschutz / DSGVO / EU AI Act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digitale Kluft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Lehrerfortbildung Fortbildungsbedarf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Technikakzeptanz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KI-Potenziale und Herausforderungen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menschliche Kontrolle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67"/>
          <p:cNvGrpSpPr/>
          <p:nvPr/>
        </p:nvGrpSpPr>
        <p:grpSpPr>
          <a:xfrm>
            <a:off x="1897329" y="1378840"/>
            <a:ext cx="5349074" cy="2583272"/>
            <a:chOff x="2073676" y="783371"/>
            <a:chExt cx="4996800" cy="3795581"/>
          </a:xfrm>
        </p:grpSpPr>
        <p:sp>
          <p:nvSpPr>
            <p:cNvPr id="783" name="Google Shape;783;p67"/>
            <p:cNvSpPr/>
            <p:nvPr/>
          </p:nvSpPr>
          <p:spPr>
            <a:xfrm>
              <a:off x="2073975" y="1217452"/>
              <a:ext cx="4996500" cy="3361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84" name="Google Shape;784;p67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Datenschutz / DSGVO / EU AI Act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785" name="Google Shape;785;p67"/>
          <p:cNvSpPr txBox="1"/>
          <p:nvPr/>
        </p:nvSpPr>
        <p:spPr>
          <a:xfrm>
            <a:off x="2029675" y="1788300"/>
            <a:ext cx="52170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Datenschutzbeauftragte der Schulen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kritische Auseinandersetzung mit Ergebnissen von Diagnostik- und Learning-Analytics-Systemen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Vermeiden von Diskriminierung und ungerechtfertigten Bewertungen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  → 	reflektierter Umgang mit generierten Daten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86" name="Google Shape;786;p67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87" name="Google Shape;787;p67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Möglichkeiten und Grenzen von KI im differenzierten Unterricht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4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97" name="Google Shape;97;p14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" name="Google Shape;98;p14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9" name="Google Shape;99;p14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00" name="Google Shape;100;p14" title="2025 NLQ KI-Kurs-M2.2-6_B0__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5175" y="2083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68"/>
          <p:cNvGrpSpPr/>
          <p:nvPr/>
        </p:nvGrpSpPr>
        <p:grpSpPr>
          <a:xfrm>
            <a:off x="1897329" y="1378840"/>
            <a:ext cx="5349074" cy="2175116"/>
            <a:chOff x="2073676" y="783371"/>
            <a:chExt cx="4996800" cy="3195881"/>
          </a:xfrm>
        </p:grpSpPr>
        <p:sp>
          <p:nvSpPr>
            <p:cNvPr id="793" name="Google Shape;793;p68"/>
            <p:cNvSpPr/>
            <p:nvPr/>
          </p:nvSpPr>
          <p:spPr>
            <a:xfrm>
              <a:off x="2073975" y="1217452"/>
              <a:ext cx="4996500" cy="27618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94" name="Google Shape;794;p68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Digitale Kluft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795" name="Google Shape;795;p68"/>
          <p:cNvSpPr txBox="1"/>
          <p:nvPr/>
        </p:nvSpPr>
        <p:spPr>
          <a:xfrm>
            <a:off x="2029675" y="1788300"/>
            <a:ext cx="5217000" cy="27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teils fehlende stabile Internetverbindung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oft kostenpflichtige KI-Anwendungen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fehlender gleichberechtigter Zugang zu KI-systemen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Verstärkung von Ungleichheiten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   → 	digital Gap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96" name="Google Shape;796;p68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97" name="Google Shape;797;p68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Möglichkeiten und Grenzen von KI im differenzierten Unterricht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69"/>
          <p:cNvGrpSpPr/>
          <p:nvPr/>
        </p:nvGrpSpPr>
        <p:grpSpPr>
          <a:xfrm>
            <a:off x="1897329" y="1378840"/>
            <a:ext cx="5349074" cy="2615329"/>
            <a:chOff x="2073676" y="783371"/>
            <a:chExt cx="4996800" cy="3842681"/>
          </a:xfrm>
        </p:grpSpPr>
        <p:sp>
          <p:nvSpPr>
            <p:cNvPr id="803" name="Google Shape;803;p69"/>
            <p:cNvSpPr/>
            <p:nvPr/>
          </p:nvSpPr>
          <p:spPr>
            <a:xfrm>
              <a:off x="2073975" y="1217452"/>
              <a:ext cx="4996500" cy="3408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04" name="Google Shape;804;p69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Lehrerfortbildung Fortbildungsbedarf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05" name="Google Shape;805;p69"/>
          <p:cNvSpPr txBox="1"/>
          <p:nvPr/>
        </p:nvSpPr>
        <p:spPr>
          <a:xfrm>
            <a:off x="2029675" y="1788300"/>
            <a:ext cx="52170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Bedarf an digitalen Kompetenzen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Bereitschaft zu kontinuierlicher Weiterbildung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Vertrautmachung mit Potentialen und Grenzen von KI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fundierte Fortbildungen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kollegialer Austausch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KI verantwortungsbewusst in den Unterricht integrieren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06" name="Google Shape;806;p69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07" name="Google Shape;807;p69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Möglichkeiten und Grenzen von KI im differenzierten Unterricht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70"/>
          <p:cNvGrpSpPr/>
          <p:nvPr/>
        </p:nvGrpSpPr>
        <p:grpSpPr>
          <a:xfrm>
            <a:off x="1897329" y="1378840"/>
            <a:ext cx="5349074" cy="2615329"/>
            <a:chOff x="2073676" y="783371"/>
            <a:chExt cx="4996800" cy="3842681"/>
          </a:xfrm>
        </p:grpSpPr>
        <p:sp>
          <p:nvSpPr>
            <p:cNvPr id="813" name="Google Shape;813;p70"/>
            <p:cNvSpPr/>
            <p:nvPr/>
          </p:nvSpPr>
          <p:spPr>
            <a:xfrm>
              <a:off x="2073975" y="1217452"/>
              <a:ext cx="4996500" cy="3408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14" name="Google Shape;814;p70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Technikakzeptanz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15" name="Google Shape;815;p70"/>
          <p:cNvSpPr txBox="1"/>
          <p:nvPr/>
        </p:nvSpPr>
        <p:spPr>
          <a:xfrm>
            <a:off x="2029675" y="1788300"/>
            <a:ext cx="52170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von Vorteilen überzeugt sein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Angst / mangelndes Verständnis resultiert in Skepsis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411480" lvl="0" marL="41148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   → 	offene Haltung und Bereitschaft zur Auseinandersetzung mit        KI-Technologien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16" name="Google Shape;816;p70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17" name="Google Shape;817;p70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Möglichkeiten und Grenzen von KI im differenzierten Unterricht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71"/>
          <p:cNvGrpSpPr/>
          <p:nvPr/>
        </p:nvGrpSpPr>
        <p:grpSpPr>
          <a:xfrm>
            <a:off x="1790785" y="1386851"/>
            <a:ext cx="5562437" cy="2615329"/>
            <a:chOff x="2073676" y="783371"/>
            <a:chExt cx="4996800" cy="3842681"/>
          </a:xfrm>
        </p:grpSpPr>
        <p:sp>
          <p:nvSpPr>
            <p:cNvPr id="823" name="Google Shape;823;p71"/>
            <p:cNvSpPr/>
            <p:nvPr/>
          </p:nvSpPr>
          <p:spPr>
            <a:xfrm>
              <a:off x="2073975" y="1217452"/>
              <a:ext cx="4996500" cy="3408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24" name="Google Shape;824;p71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KI-Potenziale und Herausforderungen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25" name="Google Shape;825;p71"/>
          <p:cNvSpPr txBox="1"/>
          <p:nvPr/>
        </p:nvSpPr>
        <p:spPr>
          <a:xfrm>
            <a:off x="1923238" y="1796300"/>
            <a:ext cx="52170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Entlastung von Lehrkräften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Unterstützung von differenzierten Lernprozessen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Ermöglichung vielfältiger Zugänge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hohes Maß an Reflexion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technische Ausstattung und Fortbildungen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411480" lvl="0" marL="41148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   → 	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Chancen bewusst nutzen und KI in den Schulalltag integrieren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26" name="Google Shape;826;p71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27" name="Google Shape;827;p71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Möglichkeiten und Grenzen von KI im differenzierten Unterricht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72"/>
          <p:cNvGrpSpPr/>
          <p:nvPr/>
        </p:nvGrpSpPr>
        <p:grpSpPr>
          <a:xfrm>
            <a:off x="2031546" y="1378851"/>
            <a:ext cx="5090238" cy="2455241"/>
            <a:chOff x="2073676" y="783371"/>
            <a:chExt cx="4996798" cy="3607466"/>
          </a:xfrm>
        </p:grpSpPr>
        <p:sp>
          <p:nvSpPr>
            <p:cNvPr id="833" name="Google Shape;833;p72"/>
            <p:cNvSpPr/>
            <p:nvPr/>
          </p:nvSpPr>
          <p:spPr>
            <a:xfrm>
              <a:off x="2073974" y="1217437"/>
              <a:ext cx="4996500" cy="3173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34" name="Google Shape;834;p72"/>
            <p:cNvSpPr txBox="1"/>
            <p:nvPr/>
          </p:nvSpPr>
          <p:spPr>
            <a:xfrm>
              <a:off x="2073676" y="783371"/>
              <a:ext cx="4995900" cy="504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Menschliche Kontrolle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35" name="Google Shape;835;p72"/>
          <p:cNvSpPr txBox="1"/>
          <p:nvPr/>
        </p:nvSpPr>
        <p:spPr>
          <a:xfrm>
            <a:off x="2163800" y="1788300"/>
            <a:ext cx="52170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 bestimmt nicht eigenständig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 als unterstützendes Werkzeug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pädagogische Fachkraft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behält Kontrolle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r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eflektiert Entscheidungen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trägt finale Verantwortung 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36" name="Google Shape;836;p72"/>
          <p:cNvCxnSpPr/>
          <p:nvPr/>
        </p:nvCxnSpPr>
        <p:spPr>
          <a:xfrm flipH="1">
            <a:off x="-899825" y="1007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37" name="Google Shape;837;p72"/>
          <p:cNvSpPr txBox="1"/>
          <p:nvPr>
            <p:ph idx="4294967295" type="title"/>
          </p:nvPr>
        </p:nvSpPr>
        <p:spPr>
          <a:xfrm>
            <a:off x="268425" y="127500"/>
            <a:ext cx="8875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Möglichkeiten und Grenzen von KI im differenzierten Unterricht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73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3" name="Google Shape;843;p73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44" name="Google Shape;844;p73"/>
          <p:cNvCxnSpPr/>
          <p:nvPr/>
        </p:nvCxnSpPr>
        <p:spPr>
          <a:xfrm>
            <a:off x="86808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845" name="Google Shape;845;p73"/>
          <p:cNvCxnSpPr/>
          <p:nvPr/>
        </p:nvCxnSpPr>
        <p:spPr>
          <a:xfrm rot="-5400000">
            <a:off x="62661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46" name="Google Shape;846;p73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7" name="Google Shape;847;p73"/>
          <p:cNvSpPr/>
          <p:nvPr/>
        </p:nvSpPr>
        <p:spPr>
          <a:xfrm>
            <a:off x="8797718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8" name="Google Shape;848;p73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9" name="Google Shape;849;p73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3"/>
          <p:cNvSpPr/>
          <p:nvPr/>
        </p:nvSpPr>
        <p:spPr>
          <a:xfrm>
            <a:off x="7434234" y="1409797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3"/>
          <p:cNvSpPr txBox="1"/>
          <p:nvPr>
            <p:ph type="ctrTitle"/>
          </p:nvPr>
        </p:nvSpPr>
        <p:spPr>
          <a:xfrm>
            <a:off x="1177950" y="1662600"/>
            <a:ext cx="62022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ist Teil der Reihe </a:t>
            </a:r>
            <a:r>
              <a:rPr b="0" i="1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Lernangebote für „KI verstehen. Zukunft gestalten. </a:t>
            </a: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des Niedersächsischen Landesinstituts für schulische Qualitätsentwicklung (NLQ Hildesheim)“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2025, V.i.S.d.P. – Christian Haake und Jörg Steinemann.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52" name="Google Shape;852;p73"/>
          <p:cNvSpPr txBox="1"/>
          <p:nvPr>
            <p:ph type="ctrTitle"/>
          </p:nvPr>
        </p:nvSpPr>
        <p:spPr>
          <a:xfrm>
            <a:off x="1229275" y="3573100"/>
            <a:ext cx="61509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steht unter der Lizenz CC BY 4.0 (https://creativecommons.org/licenses/by/4.0/deed.de). Als Namensnennung im Sinne der Lizenz ist vorgesehen: „Agentur J&amp;K – Jöran und Konsorten im Auftrag des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Niedersächsischen Landesinstituts für schulische Qualitätsentwicklung (NLQ Hildesheim)“.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53" name="Google Shape;853;p73" title="KI-Kompetenzraster_Logo_ohnePfe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175" y="2855864"/>
            <a:ext cx="936262" cy="74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73" title="b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175" y="4483975"/>
            <a:ext cx="1266000" cy="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3"/>
          <p:cNvSpPr txBox="1"/>
          <p:nvPr>
            <p:ph type="ctrTitle"/>
          </p:nvPr>
        </p:nvSpPr>
        <p:spPr>
          <a:xfrm>
            <a:off x="976525" y="-87900"/>
            <a:ext cx="65706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sap"/>
                <a:ea typeface="Asap"/>
                <a:cs typeface="Asap"/>
                <a:sym typeface="Asap"/>
              </a:rPr>
              <a:t>Differenzierung im Unterricht mit KI</a:t>
            </a:r>
            <a:endParaRPr sz="3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74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1" name="Google Shape;861;p74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62" name="Google Shape;862;p74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863" name="Google Shape;863;p74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64" name="Google Shape;864;p74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65" name="Google Shape;865;p74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66" name="Google Shape;866;p74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74"/>
          <p:cNvSpPr/>
          <p:nvPr/>
        </p:nvSpPr>
        <p:spPr>
          <a:xfrm>
            <a:off x="8736660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74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74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74"/>
          <p:cNvSpPr txBox="1"/>
          <p:nvPr>
            <p:ph type="ctrTitle"/>
          </p:nvPr>
        </p:nvSpPr>
        <p:spPr>
          <a:xfrm>
            <a:off x="2016150" y="626825"/>
            <a:ext cx="58878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Der Sound „digital life 1“ von soneproject steht unter der Lizenz CC 0</a:t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https://freesound.org/people/soneproject/sounds/244356/</a:t>
            </a: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Der Sound „Magic Stars Retro Sparkle“ von smokinghotdog steht unter der </a:t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Lizenz CC 0 </a:t>
            </a:r>
            <a:r>
              <a:rPr b="0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https://freesound.org/people/smokinghotdog/sounds/584244/</a:t>
            </a: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Der Sound „writing - chalk - center 01.wav“ von Anthousai steht unter der Lizenz CC 0 </a:t>
            </a:r>
            <a:r>
              <a:rPr b="0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chemeClr val="dk1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https://freesound.org/people/Anthousai/sounds/398491/</a:t>
            </a:r>
            <a:r>
              <a:rPr b="0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71" name="Google Shape;871;p74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75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7" name="Google Shape;877;p75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78" name="Google Shape;878;p75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879" name="Google Shape;879;p75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80" name="Google Shape;880;p75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81" name="Google Shape;881;p75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82" name="Google Shape;882;p75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3" name="Google Shape;883;p75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4" name="Google Shape;884;p75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5"/>
          <p:cNvSpPr txBox="1"/>
          <p:nvPr>
            <p:ph type="ctrTitle"/>
          </p:nvPr>
        </p:nvSpPr>
        <p:spPr>
          <a:xfrm>
            <a:off x="2016150" y="626825"/>
            <a:ext cx="55962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„Robot SVG Vector“ von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https://www.svgrepo.com/svg/217250/robot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„Robot SVG Vector“ von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(https://www.svgrepo.com/svg/217210/alien)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https://www.svgrepo.com/svg/217218/alien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1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76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76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6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76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76"/>
          <p:cNvSpPr/>
          <p:nvPr/>
        </p:nvSpPr>
        <p:spPr>
          <a:xfrm>
            <a:off x="2091075" y="514950"/>
            <a:ext cx="5368500" cy="1500900"/>
          </a:xfrm>
          <a:prstGeom prst="wedgeRectCallout">
            <a:avLst>
              <a:gd fmla="val -34015" name="adj1"/>
              <a:gd fmla="val 96675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76"/>
          <p:cNvSpPr txBox="1"/>
          <p:nvPr>
            <p:ph idx="4294967295" type="title"/>
          </p:nvPr>
        </p:nvSpPr>
        <p:spPr>
          <a:xfrm>
            <a:off x="1978000" y="7488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Fun Fact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97" name="Google Shape;897;p76"/>
          <p:cNvGrpSpPr/>
          <p:nvPr/>
        </p:nvGrpSpPr>
        <p:grpSpPr>
          <a:xfrm>
            <a:off x="974339" y="1784554"/>
            <a:ext cx="3077275" cy="3317672"/>
            <a:chOff x="7789214" y="1726379"/>
            <a:chExt cx="3077275" cy="3317672"/>
          </a:xfrm>
        </p:grpSpPr>
        <p:pic>
          <p:nvPicPr>
            <p:cNvPr id="898" name="Google Shape;898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0" name="Google Shape;900;p76" title="2025 NLQ KI-Kurs-M2.2-6_D5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1100" y="161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77" title="Pizza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239" y="698075"/>
            <a:ext cx="3745524" cy="374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106" name="Google Shape;106;p15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7" name="Google Shape;107;p15"/>
          <p:cNvSpPr txBox="1"/>
          <p:nvPr/>
        </p:nvSpPr>
        <p:spPr>
          <a:xfrm>
            <a:off x="1315950" y="1105150"/>
            <a:ext cx="651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Wichtig: fundiertes Verständnis von Künstlicher Intelligenz (KI)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2425200" y="1720200"/>
            <a:ext cx="4293600" cy="170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2604938" y="1820975"/>
            <a:ext cx="39774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KI-Technologien bieten vielfältige Möglichkeiten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individuelle Lernwege unterstützen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Lerninhalte differenzieren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Barrieren abbauen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chancengerechte Bildung für alle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78" title="Pizza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237" y="698075"/>
            <a:ext cx="3745539" cy="37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78"/>
          <p:cNvSpPr txBox="1"/>
          <p:nvPr/>
        </p:nvSpPr>
        <p:spPr>
          <a:xfrm>
            <a:off x="4399800" y="38590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Herausforderung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79" title="Pizza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227" y="698075"/>
            <a:ext cx="3745539" cy="37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79"/>
          <p:cNvSpPr txBox="1"/>
          <p:nvPr/>
        </p:nvSpPr>
        <p:spPr>
          <a:xfrm>
            <a:off x="4399800" y="38590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Herausforderung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921" name="Google Shape;921;p79"/>
          <p:cNvSpPr txBox="1"/>
          <p:nvPr/>
        </p:nvSpPr>
        <p:spPr>
          <a:xfrm>
            <a:off x="5848875" y="139475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Vereinfachte Erklärungen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0" title="Pizza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227" y="698075"/>
            <a:ext cx="3745539" cy="37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80"/>
          <p:cNvSpPr txBox="1"/>
          <p:nvPr/>
        </p:nvSpPr>
        <p:spPr>
          <a:xfrm>
            <a:off x="4399800" y="38590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Herausforderung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929" name="Google Shape;929;p80"/>
          <p:cNvSpPr txBox="1"/>
          <p:nvPr/>
        </p:nvSpPr>
        <p:spPr>
          <a:xfrm>
            <a:off x="5848875" y="139475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Vereinfachte Erklärungen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930" name="Google Shape;930;p80"/>
          <p:cNvSpPr txBox="1"/>
          <p:nvPr/>
        </p:nvSpPr>
        <p:spPr>
          <a:xfrm>
            <a:off x="6017275" y="240360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Alternative Lernwege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81" title="Pizza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227" y="698075"/>
            <a:ext cx="3745539" cy="37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81"/>
          <p:cNvSpPr txBox="1"/>
          <p:nvPr/>
        </p:nvSpPr>
        <p:spPr>
          <a:xfrm>
            <a:off x="4399800" y="38590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Herausforderung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938" name="Google Shape;938;p81"/>
          <p:cNvSpPr txBox="1"/>
          <p:nvPr/>
        </p:nvSpPr>
        <p:spPr>
          <a:xfrm>
            <a:off x="5848875" y="139475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Vereinfachte Erklärungen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939" name="Google Shape;939;p81"/>
          <p:cNvSpPr txBox="1"/>
          <p:nvPr/>
        </p:nvSpPr>
        <p:spPr>
          <a:xfrm>
            <a:off x="6017275" y="240360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Alternative Lernwege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940" name="Google Shape;940;p81"/>
          <p:cNvSpPr txBox="1"/>
          <p:nvPr/>
        </p:nvSpPr>
        <p:spPr>
          <a:xfrm>
            <a:off x="5761475" y="3684600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Projektorientiertes Lernen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115" name="Google Shape;115;p16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6" name="Google Shape;116;p16"/>
          <p:cNvSpPr txBox="1"/>
          <p:nvPr/>
        </p:nvSpPr>
        <p:spPr>
          <a:xfrm>
            <a:off x="1315950" y="1105150"/>
            <a:ext cx="651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Wichtig: fundiertes Verständnis von Künstlicher Intelligenz (KI)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2425200" y="1720200"/>
            <a:ext cx="4293600" cy="1703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604938" y="1820975"/>
            <a:ext cx="39774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reflektierter Umgang mit KI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Lernangebote besser anpassbar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Bereitstellung personalisierter Unterstützung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kritische Hinterfragung der Potentiale und Herausforderungen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124" name="Google Shape;124;p17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5" name="Google Shape;125;p17"/>
          <p:cNvSpPr txBox="1"/>
          <p:nvPr/>
        </p:nvSpPr>
        <p:spPr>
          <a:xfrm>
            <a:off x="1315950" y="1105150"/>
            <a:ext cx="651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sap"/>
                <a:ea typeface="Asap"/>
                <a:cs typeface="Asap"/>
                <a:sym typeface="Asap"/>
              </a:rPr>
              <a:t>Wichtig: fundiertes Verständnis von Künstlicher Intelligenz (KI)</a:t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2425200" y="1720200"/>
            <a:ext cx="4293600" cy="1425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2604938" y="1820975"/>
            <a:ext cx="39774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Entwicklung von KI-Kompetenzen macht Bildung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gerecht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barrierearm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inklusiv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